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4"/>
    <p:sldMasterId id="2147483671" r:id="rId5"/>
  </p:sldMasterIdLst>
  <p:notesMasterIdLst>
    <p:notesMasterId r:id="rId22"/>
  </p:notesMasterIdLst>
  <p:sldIdLst>
    <p:sldId id="256" r:id="rId6"/>
    <p:sldId id="257" r:id="rId7"/>
    <p:sldId id="258" r:id="rId8"/>
    <p:sldId id="274" r:id="rId9"/>
    <p:sldId id="272" r:id="rId10"/>
    <p:sldId id="259" r:id="rId11"/>
    <p:sldId id="261" r:id="rId12"/>
    <p:sldId id="273" r:id="rId13"/>
    <p:sldId id="263" r:id="rId14"/>
    <p:sldId id="265" r:id="rId15"/>
    <p:sldId id="271" r:id="rId16"/>
    <p:sldId id="275" r:id="rId17"/>
    <p:sldId id="269" r:id="rId18"/>
    <p:sldId id="266" r:id="rId19"/>
    <p:sldId id="267" r:id="rId20"/>
    <p:sldId id="268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EBD080-5915-4F95-ABE5-0D3484476BF3}" v="849" dt="2025-04-02T19:44:59.072"/>
    <p1510:client id="{C3085654-BA99-4C98-9EFD-046295671B8B}" v="3" dt="2025-04-03T14:25:54.7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57" autoAdjust="0"/>
  </p:normalViewPr>
  <p:slideViewPr>
    <p:cSldViewPr snapToGrid="0">
      <p:cViewPr varScale="1">
        <p:scale>
          <a:sx n="135" d="100"/>
          <a:sy n="135" d="100"/>
        </p:scale>
        <p:origin x="92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0357717051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0357717051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7284FA5B-AABA-8E65-60BF-091E553EF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0357717051_0_455:notes">
            <a:extLst>
              <a:ext uri="{FF2B5EF4-FFF2-40B4-BE49-F238E27FC236}">
                <a16:creationId xmlns:a16="http://schemas.microsoft.com/office/drawing/2014/main" id="{1BC25A68-4ECB-913D-D265-8939CACEBE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g20357717051_0_455:notes">
            <a:extLst>
              <a:ext uri="{FF2B5EF4-FFF2-40B4-BE49-F238E27FC236}">
                <a16:creationId xmlns:a16="http://schemas.microsoft.com/office/drawing/2014/main" id="{E64D25EE-AC63-2EE6-D674-C71D43CBE6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7461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7284FA5B-AABA-8E65-60BF-091E553EF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0357717051_0_455:notes">
            <a:extLst>
              <a:ext uri="{FF2B5EF4-FFF2-40B4-BE49-F238E27FC236}">
                <a16:creationId xmlns:a16="http://schemas.microsoft.com/office/drawing/2014/main" id="{1BC25A68-4ECB-913D-D265-8939CACEBE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g20357717051_0_455:notes">
            <a:extLst>
              <a:ext uri="{FF2B5EF4-FFF2-40B4-BE49-F238E27FC236}">
                <a16:creationId xmlns:a16="http://schemas.microsoft.com/office/drawing/2014/main" id="{E64D25EE-AC63-2EE6-D674-C71D43CBE6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5303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7284FA5B-AABA-8E65-60BF-091E553EF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0357717051_0_455:notes">
            <a:extLst>
              <a:ext uri="{FF2B5EF4-FFF2-40B4-BE49-F238E27FC236}">
                <a16:creationId xmlns:a16="http://schemas.microsoft.com/office/drawing/2014/main" id="{1BC25A68-4ECB-913D-D265-8939CACEBE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g20357717051_0_455:notes">
            <a:extLst>
              <a:ext uri="{FF2B5EF4-FFF2-40B4-BE49-F238E27FC236}">
                <a16:creationId xmlns:a16="http://schemas.microsoft.com/office/drawing/2014/main" id="{E64D25EE-AC63-2EE6-D674-C71D43CBE6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92528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517382C1-036E-ACAA-9151-92FE77FCD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0357717051_0_455:notes">
            <a:extLst>
              <a:ext uri="{FF2B5EF4-FFF2-40B4-BE49-F238E27FC236}">
                <a16:creationId xmlns:a16="http://schemas.microsoft.com/office/drawing/2014/main" id="{D071C6B4-B251-63C9-3F43-2BD6100A52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Don’t say water bottle, add animations, increase graphics, give design reasons for positives and negatives, just say handheld mass</a:t>
            </a:r>
            <a:endParaRPr dirty="0"/>
          </a:p>
        </p:txBody>
      </p:sp>
      <p:sp>
        <p:nvSpPr>
          <p:cNvPr id="143" name="Google Shape;143;g20357717051_0_455:notes">
            <a:extLst>
              <a:ext uri="{FF2B5EF4-FFF2-40B4-BE49-F238E27FC236}">
                <a16:creationId xmlns:a16="http://schemas.microsoft.com/office/drawing/2014/main" id="{62693FDA-D7C3-2F7E-54B8-1DFB2803B2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8096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>
          <a:extLst>
            <a:ext uri="{FF2B5EF4-FFF2-40B4-BE49-F238E27FC236}">
              <a16:creationId xmlns:a16="http://schemas.microsoft.com/office/drawing/2014/main" id="{B97CB875-A155-FEF1-8AAC-18C4EF357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0357717051_0_373:notes">
            <a:extLst>
              <a:ext uri="{FF2B5EF4-FFF2-40B4-BE49-F238E27FC236}">
                <a16:creationId xmlns:a16="http://schemas.microsoft.com/office/drawing/2014/main" id="{80A79A98-4342-E9A1-F800-B34E10E3D3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g20357717051_0_373:notes">
            <a:extLst>
              <a:ext uri="{FF2B5EF4-FFF2-40B4-BE49-F238E27FC236}">
                <a16:creationId xmlns:a16="http://schemas.microsoft.com/office/drawing/2014/main" id="{9FC037AE-E51B-0940-734E-D5A3DBA082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7889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88C35C12-9AFE-F389-5E33-796AAB8B8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0357717051_0_455:notes">
            <a:extLst>
              <a:ext uri="{FF2B5EF4-FFF2-40B4-BE49-F238E27FC236}">
                <a16:creationId xmlns:a16="http://schemas.microsoft.com/office/drawing/2014/main" id="{56C6DB76-6749-F228-DE16-8B21F452FC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g20357717051_0_455:notes">
            <a:extLst>
              <a:ext uri="{FF2B5EF4-FFF2-40B4-BE49-F238E27FC236}">
                <a16:creationId xmlns:a16="http://schemas.microsoft.com/office/drawing/2014/main" id="{2E3C4220-742F-2B2D-CEBB-44A01B2691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0949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>
          <a:extLst>
            <a:ext uri="{FF2B5EF4-FFF2-40B4-BE49-F238E27FC236}">
              <a16:creationId xmlns:a16="http://schemas.microsoft.com/office/drawing/2014/main" id="{8D708DCF-80E8-BB82-9CB7-380C903D4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0357717051_0_373:notes">
            <a:extLst>
              <a:ext uri="{FF2B5EF4-FFF2-40B4-BE49-F238E27FC236}">
                <a16:creationId xmlns:a16="http://schemas.microsoft.com/office/drawing/2014/main" id="{592C1AB7-6076-7EE0-8EDD-D2C8C1BC25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Picture of Jose, Reza, Thank Space Grant Consortium for funding and opportunity</a:t>
            </a:r>
            <a:endParaRPr dirty="0"/>
          </a:p>
        </p:txBody>
      </p:sp>
      <p:sp>
        <p:nvSpPr>
          <p:cNvPr id="135" name="Google Shape;135;g20357717051_0_373:notes">
            <a:extLst>
              <a:ext uri="{FF2B5EF4-FFF2-40B4-BE49-F238E27FC236}">
                <a16:creationId xmlns:a16="http://schemas.microsoft.com/office/drawing/2014/main" id="{D7D2684D-5115-84AA-6892-F232EA5F0B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1399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0357717051_0_3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g20357717051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0357717051_0_4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g20357717051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80319BF5-A5A8-7AF4-1C36-7B91B7E53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0357717051_0_455:notes">
            <a:extLst>
              <a:ext uri="{FF2B5EF4-FFF2-40B4-BE49-F238E27FC236}">
                <a16:creationId xmlns:a16="http://schemas.microsoft.com/office/drawing/2014/main" id="{2244E4F7-8A4F-5ED1-792F-1980D410E5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g20357717051_0_455:notes">
            <a:extLst>
              <a:ext uri="{FF2B5EF4-FFF2-40B4-BE49-F238E27FC236}">
                <a16:creationId xmlns:a16="http://schemas.microsoft.com/office/drawing/2014/main" id="{DF83A182-818C-DA3F-3662-98F0E44E50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0421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94DA7F5C-CA99-281B-0123-2583BE1E7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0357717051_0_455:notes">
            <a:extLst>
              <a:ext uri="{FF2B5EF4-FFF2-40B4-BE49-F238E27FC236}">
                <a16:creationId xmlns:a16="http://schemas.microsoft.com/office/drawing/2014/main" id="{874C6F76-DBF5-AF62-3B12-FDE947F50E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g20357717051_0_455:notes">
            <a:extLst>
              <a:ext uri="{FF2B5EF4-FFF2-40B4-BE49-F238E27FC236}">
                <a16:creationId xmlns:a16="http://schemas.microsoft.com/office/drawing/2014/main" id="{5F6F93EB-1398-2B76-6CD8-EF3893C1B3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4569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>
          <a:extLst>
            <a:ext uri="{FF2B5EF4-FFF2-40B4-BE49-F238E27FC236}">
              <a16:creationId xmlns:a16="http://schemas.microsoft.com/office/drawing/2014/main" id="{65A52D98-3C65-AB00-725C-1957CC8F4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0357717051_0_373:notes">
            <a:extLst>
              <a:ext uri="{FF2B5EF4-FFF2-40B4-BE49-F238E27FC236}">
                <a16:creationId xmlns:a16="http://schemas.microsoft.com/office/drawing/2014/main" id="{706478B1-011C-DD87-8E28-791CF0C8F6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g20357717051_0_373:notes">
            <a:extLst>
              <a:ext uri="{FF2B5EF4-FFF2-40B4-BE49-F238E27FC236}">
                <a16:creationId xmlns:a16="http://schemas.microsoft.com/office/drawing/2014/main" id="{E43FF3B5-F6C3-E2FB-4296-6797EC5193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5089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54804E34-BE48-46A2-B50E-986ACDC37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0357717051_0_455:notes">
            <a:extLst>
              <a:ext uri="{FF2B5EF4-FFF2-40B4-BE49-F238E27FC236}">
                <a16:creationId xmlns:a16="http://schemas.microsoft.com/office/drawing/2014/main" id="{9D32505D-A2D5-829E-704D-F0DF0CA81D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g20357717051_0_455:notes">
            <a:extLst>
              <a:ext uri="{FF2B5EF4-FFF2-40B4-BE49-F238E27FC236}">
                <a16:creationId xmlns:a16="http://schemas.microsoft.com/office/drawing/2014/main" id="{6A0030E1-5EFB-D785-EDDC-C326299580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7266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12377D19-E00D-C1A7-22AD-3106FC9E7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0357717051_0_455:notes">
            <a:extLst>
              <a:ext uri="{FF2B5EF4-FFF2-40B4-BE49-F238E27FC236}">
                <a16:creationId xmlns:a16="http://schemas.microsoft.com/office/drawing/2014/main" id="{6B4CB919-3627-FDAC-40A9-0D3779A8A4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g20357717051_0_455:notes">
            <a:extLst>
              <a:ext uri="{FF2B5EF4-FFF2-40B4-BE49-F238E27FC236}">
                <a16:creationId xmlns:a16="http://schemas.microsoft.com/office/drawing/2014/main" id="{D1D29F31-FC9D-7258-0007-3D49088F64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1318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>
          <a:extLst>
            <a:ext uri="{FF2B5EF4-FFF2-40B4-BE49-F238E27FC236}">
              <a16:creationId xmlns:a16="http://schemas.microsoft.com/office/drawing/2014/main" id="{BEEAAA42-DAA3-AD12-69F9-5300EC5CA1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0357717051_0_373:notes">
            <a:extLst>
              <a:ext uri="{FF2B5EF4-FFF2-40B4-BE49-F238E27FC236}">
                <a16:creationId xmlns:a16="http://schemas.microsoft.com/office/drawing/2014/main" id="{8AA931F3-7D3B-E425-24D1-A2742DF3CF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g20357717051_0_373:notes">
            <a:extLst>
              <a:ext uri="{FF2B5EF4-FFF2-40B4-BE49-F238E27FC236}">
                <a16:creationId xmlns:a16="http://schemas.microsoft.com/office/drawing/2014/main" id="{4557BEE1-03A6-6521-47D7-A58B3834E8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4705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37350" y="471790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4500"/>
              <a:buFont typeface="Arial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65;p15"/>
          <p:cNvSpPr/>
          <p:nvPr/>
        </p:nvSpPr>
        <p:spPr>
          <a:xfrm>
            <a:off x="1" y="0"/>
            <a:ext cx="346800" cy="5143500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5"/>
          <p:cNvSpPr/>
          <p:nvPr/>
        </p:nvSpPr>
        <p:spPr>
          <a:xfrm>
            <a:off x="0" y="4793064"/>
            <a:ext cx="346800" cy="3504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4500"/>
              <a:buFont typeface="Arial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16"/>
          <p:cNvSpPr/>
          <p:nvPr/>
        </p:nvSpPr>
        <p:spPr>
          <a:xfrm>
            <a:off x="1" y="0"/>
            <a:ext cx="346800" cy="5143500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6"/>
          <p:cNvSpPr/>
          <p:nvPr/>
        </p:nvSpPr>
        <p:spPr>
          <a:xfrm>
            <a:off x="0" y="4793064"/>
            <a:ext cx="346800" cy="3504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87" name="Google Shape;87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96" name="Google Shape;96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97" name="Google Shape;97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Arial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366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366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103" name="Google Shape;103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104" name="Google Shape;104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Arial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366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110" name="Google Shape;110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111" name="Google Shape;111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116" name="Google Shape;116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117" name="Google Shape;117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dirty="0"/>
          </a:p>
        </p:txBody>
      </p:sp>
      <p:sp>
        <p:nvSpPr>
          <p:cNvPr id="123" name="Google Shape;123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800"/>
              <a:buFont typeface="Arial"/>
              <a:buNone/>
              <a:defRPr sz="38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366"/>
              </a:buClr>
              <a:buSzPts val="2100"/>
              <a:buFont typeface="Arial"/>
              <a:buChar char="•"/>
              <a:defRPr sz="21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jpe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>
            <a:spLocks noGrp="1"/>
          </p:cNvSpPr>
          <p:nvPr>
            <p:ph type="ctrTitle"/>
          </p:nvPr>
        </p:nvSpPr>
        <p:spPr>
          <a:xfrm>
            <a:off x="1748400" y="97310"/>
            <a:ext cx="7395600" cy="147889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002060"/>
                </a:solidFill>
              </a:rPr>
              <a:t>Development of an Assistive Exoskeleton for a Space Suit</a:t>
            </a:r>
          </a:p>
        </p:txBody>
      </p:sp>
      <p:sp>
        <p:nvSpPr>
          <p:cNvPr id="129" name="Google Shape;129;p25"/>
          <p:cNvSpPr txBox="1">
            <a:spLocks noGrp="1"/>
          </p:cNvSpPr>
          <p:nvPr>
            <p:ph type="subTitle" idx="1"/>
          </p:nvPr>
        </p:nvSpPr>
        <p:spPr>
          <a:xfrm>
            <a:off x="1748400" y="1482436"/>
            <a:ext cx="7395600" cy="17459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Dom Belasquez</a:t>
            </a:r>
          </a:p>
          <a:p>
            <a:pPr marL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Mentor: Dr. Reza Sharif Razavian</a:t>
            </a:r>
          </a:p>
          <a:p>
            <a:pPr marL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Additional Acknowledgement: Jose Ben</a:t>
            </a:r>
          </a:p>
          <a:p>
            <a:pPr marL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NAU Steve Sanghi College of Engineering</a:t>
            </a:r>
          </a:p>
          <a:p>
            <a:pPr marL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NAU Department of Astronomy and Planetary Science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30" name="Google Shape;130;p25"/>
          <p:cNvSpPr/>
          <p:nvPr/>
        </p:nvSpPr>
        <p:spPr>
          <a:xfrm>
            <a:off x="0" y="0"/>
            <a:ext cx="1748400" cy="51435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5"/>
          <p:cNvSpPr/>
          <p:nvPr/>
        </p:nvSpPr>
        <p:spPr>
          <a:xfrm>
            <a:off x="0" y="4676402"/>
            <a:ext cx="1748400" cy="467100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296" y="128668"/>
            <a:ext cx="1207820" cy="85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75F99E-62B9-D43D-2A36-309452650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545" y="2961332"/>
            <a:ext cx="1457455" cy="19457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1455D-A9CB-D279-5DD8-CA890E2AD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8400" y="2933890"/>
            <a:ext cx="2209230" cy="184839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C1E80-D388-CBD3-C2B8-73E6383E8A93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51273" y="4874769"/>
            <a:ext cx="674636" cy="342841"/>
          </a:xfrm>
        </p:spPr>
        <p:txBody>
          <a:bodyPr>
            <a:normAutofit fontScale="8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smtClean="0">
                <a:solidFill>
                  <a:srgbClr val="002060"/>
                </a:solidFill>
              </a:rPr>
              <a:t>1</a:t>
            </a:fld>
            <a:r>
              <a:rPr lang="en" sz="1400" dirty="0">
                <a:solidFill>
                  <a:srgbClr val="002060"/>
                </a:solidFill>
              </a:rPr>
              <a:t> of 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63A492CC-6646-11A2-D327-33CEA887C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mo Not on Arm">
            <a:hlinkClick r:id="" action="ppaction://media"/>
            <a:extLst>
              <a:ext uri="{FF2B5EF4-FFF2-40B4-BE49-F238E27FC236}">
                <a16:creationId xmlns:a16="http://schemas.microsoft.com/office/drawing/2014/main" id="{283DBF31-685E-B839-8E92-54E527EAC6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43066" y="-1"/>
            <a:ext cx="2894013" cy="51435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0CD086-32B0-D989-6E79-F85702742CE3}"/>
              </a:ext>
            </a:extLst>
          </p:cNvPr>
          <p:cNvSpPr txBox="1">
            <a:spLocks/>
          </p:cNvSpPr>
          <p:nvPr/>
        </p:nvSpPr>
        <p:spPr>
          <a:xfrm>
            <a:off x="8301745" y="4814453"/>
            <a:ext cx="842255" cy="329047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>
                <a:solidFill>
                  <a:srgbClr val="002060"/>
                </a:solidFill>
              </a:rPr>
              <a:pPr algn="r"/>
              <a:t>10</a:t>
            </a:fld>
            <a:r>
              <a:rPr lang="en" dirty="0">
                <a:solidFill>
                  <a:srgbClr val="002060"/>
                </a:solidFill>
              </a:rPr>
              <a:t> of 16</a:t>
            </a:r>
          </a:p>
        </p:txBody>
      </p:sp>
      <p:sp>
        <p:nvSpPr>
          <p:cNvPr id="6" name="Google Shape;145;p27">
            <a:extLst>
              <a:ext uri="{FF2B5EF4-FFF2-40B4-BE49-F238E27FC236}">
                <a16:creationId xmlns:a16="http://schemas.microsoft.com/office/drawing/2014/main" id="{7189D3CD-277D-792A-65E4-3EACE45616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8053" y="1526947"/>
            <a:ext cx="3363320" cy="208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800"/>
              <a:buFont typeface="Arial"/>
              <a:buNone/>
            </a:pPr>
            <a:r>
              <a:rPr lang="en" dirty="0"/>
              <a:t>Experiment: Actuation While Not Worn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069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63A492CC-6646-11A2-D327-33CEA887C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emo on Arm">
            <a:hlinkClick r:id="" action="ppaction://media"/>
            <a:extLst>
              <a:ext uri="{FF2B5EF4-FFF2-40B4-BE49-F238E27FC236}">
                <a16:creationId xmlns:a16="http://schemas.microsoft.com/office/drawing/2014/main" id="{5FC62DAF-78FA-D8A6-DD4A-38BF5EFBCB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5276" y="0"/>
            <a:ext cx="2894013" cy="51435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F7962D2-6999-E5F9-49C6-D07BA2E865F5}"/>
              </a:ext>
            </a:extLst>
          </p:cNvPr>
          <p:cNvSpPr txBox="1">
            <a:spLocks/>
          </p:cNvSpPr>
          <p:nvPr/>
        </p:nvSpPr>
        <p:spPr>
          <a:xfrm>
            <a:off x="8301745" y="4814453"/>
            <a:ext cx="842255" cy="329047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>
                <a:solidFill>
                  <a:srgbClr val="002060"/>
                </a:solidFill>
              </a:rPr>
              <a:pPr algn="r"/>
              <a:t>11</a:t>
            </a:fld>
            <a:r>
              <a:rPr lang="en" dirty="0">
                <a:solidFill>
                  <a:srgbClr val="002060"/>
                </a:solidFill>
              </a:rPr>
              <a:t> of 16</a:t>
            </a:r>
          </a:p>
        </p:txBody>
      </p:sp>
      <p:sp>
        <p:nvSpPr>
          <p:cNvPr id="5" name="Google Shape;145;p27">
            <a:extLst>
              <a:ext uri="{FF2B5EF4-FFF2-40B4-BE49-F238E27FC236}">
                <a16:creationId xmlns:a16="http://schemas.microsoft.com/office/drawing/2014/main" id="{DF26DBD4-D280-D937-EAF3-508863E408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7581" y="1526948"/>
            <a:ext cx="3363320" cy="208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800"/>
              <a:buFont typeface="Arial"/>
              <a:buNone/>
            </a:pPr>
            <a:r>
              <a:rPr lang="en" dirty="0"/>
              <a:t>Experiment: Actuation While Worn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276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63A492CC-6646-11A2-D327-33CEA887C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F7962D2-6999-E5F9-49C6-D07BA2E865F5}"/>
              </a:ext>
            </a:extLst>
          </p:cNvPr>
          <p:cNvSpPr txBox="1">
            <a:spLocks/>
          </p:cNvSpPr>
          <p:nvPr/>
        </p:nvSpPr>
        <p:spPr>
          <a:xfrm>
            <a:off x="8301745" y="4814453"/>
            <a:ext cx="842255" cy="329047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>
                <a:solidFill>
                  <a:srgbClr val="002060"/>
                </a:solidFill>
              </a:rPr>
              <a:pPr algn="r"/>
              <a:t>12</a:t>
            </a:fld>
            <a:r>
              <a:rPr lang="en" dirty="0">
                <a:solidFill>
                  <a:srgbClr val="002060"/>
                </a:solidFill>
              </a:rPr>
              <a:t> of 16</a:t>
            </a:r>
          </a:p>
        </p:txBody>
      </p:sp>
      <p:sp>
        <p:nvSpPr>
          <p:cNvPr id="5" name="Google Shape;145;p27">
            <a:extLst>
              <a:ext uri="{FF2B5EF4-FFF2-40B4-BE49-F238E27FC236}">
                <a16:creationId xmlns:a16="http://schemas.microsoft.com/office/drawing/2014/main" id="{DF26DBD4-D280-D937-EAF3-508863E408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7581" y="1526948"/>
            <a:ext cx="3363320" cy="208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800"/>
              <a:buFont typeface="Arial"/>
              <a:buNone/>
            </a:pPr>
            <a:r>
              <a:rPr lang="en" dirty="0"/>
              <a:t>Experiment: Actuation While Worn + Held Mass</a:t>
            </a:r>
            <a:endParaRPr dirty="0"/>
          </a:p>
        </p:txBody>
      </p:sp>
      <p:pic>
        <p:nvPicPr>
          <p:cNvPr id="2" name="On Arm + Mass">
            <a:hlinkClick r:id="" action="ppaction://media"/>
            <a:extLst>
              <a:ext uri="{FF2B5EF4-FFF2-40B4-BE49-F238E27FC236}">
                <a16:creationId xmlns:a16="http://schemas.microsoft.com/office/drawing/2014/main" id="{C7911C62-0EDC-843F-E8A7-93087C34DD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0042" y="0"/>
            <a:ext cx="28940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1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A3E48186-5CA1-392B-720E-0E32207A6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>
            <a:extLst>
              <a:ext uri="{FF2B5EF4-FFF2-40B4-BE49-F238E27FC236}">
                <a16:creationId xmlns:a16="http://schemas.microsoft.com/office/drawing/2014/main" id="{CDB1A72F-0EBC-112D-16CC-661AE638F0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4010" y="273844"/>
            <a:ext cx="7886700" cy="79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800"/>
              <a:buFont typeface="Arial"/>
              <a:buNone/>
            </a:pPr>
            <a:r>
              <a:rPr lang="en" dirty="0"/>
              <a:t>Results</a:t>
            </a:r>
            <a:endParaRPr dirty="0"/>
          </a:p>
        </p:txBody>
      </p:sp>
      <p:sp>
        <p:nvSpPr>
          <p:cNvPr id="146" name="Google Shape;146;p27">
            <a:extLst>
              <a:ext uri="{FF2B5EF4-FFF2-40B4-BE49-F238E27FC236}">
                <a16:creationId xmlns:a16="http://schemas.microsoft.com/office/drawing/2014/main" id="{FE493EFB-CDE9-159C-FEBB-130FFFE3FE6F}"/>
              </a:ext>
            </a:extLst>
          </p:cNvPr>
          <p:cNvSpPr txBox="1"/>
          <p:nvPr/>
        </p:nvSpPr>
        <p:spPr>
          <a:xfrm>
            <a:off x="1579349" y="4294799"/>
            <a:ext cx="5985301" cy="79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85000" lnSpcReduction="10000"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800" b="1" u="sng" dirty="0">
                <a:solidFill>
                  <a:srgbClr val="003366"/>
                </a:solidFill>
              </a:rPr>
              <a:t>Conclusion:  This mechanism for power </a:t>
            </a:r>
            <a:r>
              <a:rPr lang="en-US" sz="1800" b="1" u="sng" dirty="0">
                <a:solidFill>
                  <a:srgbClr val="003366"/>
                </a:solidFill>
              </a:rPr>
              <a:t>actuation</a:t>
            </a:r>
            <a:r>
              <a:rPr lang="en" sz="1800" b="1" u="sng" dirty="0">
                <a:solidFill>
                  <a:srgbClr val="003366"/>
                </a:solidFill>
              </a:rPr>
              <a:t> from a small, lightweight forearm exoskeleton can assist a user in movement!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" sz="1800" dirty="0">
              <a:solidFill>
                <a:srgbClr val="003366"/>
              </a:solidFill>
            </a:endParaRP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sz="1800" b="1" dirty="0">
              <a:solidFill>
                <a:srgbClr val="003366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Font typeface="Arial"/>
              <a:buNone/>
            </a:pPr>
            <a:endParaRPr sz="16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Font typeface="Arial"/>
              <a:buNone/>
            </a:pPr>
            <a:endParaRPr sz="1600" dirty="0">
              <a:highlight>
                <a:schemeClr val="accent6"/>
              </a:highlight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B71C0F2-17AA-3D09-0BBE-235F57A05B01}"/>
              </a:ext>
            </a:extLst>
          </p:cNvPr>
          <p:cNvSpPr txBox="1">
            <a:spLocks/>
          </p:cNvSpPr>
          <p:nvPr/>
        </p:nvSpPr>
        <p:spPr>
          <a:xfrm>
            <a:off x="8301745" y="4814453"/>
            <a:ext cx="842255" cy="329047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>
                <a:solidFill>
                  <a:srgbClr val="002060"/>
                </a:solidFill>
              </a:rPr>
              <a:pPr algn="r"/>
              <a:t>13</a:t>
            </a:fld>
            <a:r>
              <a:rPr lang="en" dirty="0">
                <a:solidFill>
                  <a:srgbClr val="002060"/>
                </a:solidFill>
              </a:rPr>
              <a:t> of 16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B1C699-E18B-F095-65AC-90BF62E7854B}"/>
              </a:ext>
            </a:extLst>
          </p:cNvPr>
          <p:cNvSpPr/>
          <p:nvPr/>
        </p:nvSpPr>
        <p:spPr>
          <a:xfrm>
            <a:off x="515537" y="1457803"/>
            <a:ext cx="2133888" cy="210914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b="1" dirty="0">
                <a:solidFill>
                  <a:srgbClr val="003366"/>
                </a:solidFill>
              </a:rPr>
              <a:t>Max Lift Test</a:t>
            </a:r>
            <a:r>
              <a:rPr lang="en" b="1">
                <a:solidFill>
                  <a:srgbClr val="003366"/>
                </a:solidFill>
              </a:rPr>
              <a:t>: </a:t>
            </a:r>
            <a:r>
              <a:rPr lang="en">
                <a:solidFill>
                  <a:srgbClr val="003366"/>
                </a:solidFill>
              </a:rPr>
              <a:t>10 N</a:t>
            </a:r>
            <a:endParaRPr lang="en" dirty="0">
              <a:solidFill>
                <a:srgbClr val="003366"/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b="1" dirty="0">
                <a:solidFill>
                  <a:srgbClr val="003366"/>
                </a:solidFill>
              </a:rPr>
              <a:t>Reliable:</a:t>
            </a:r>
            <a:r>
              <a:rPr lang="en" dirty="0">
                <a:solidFill>
                  <a:srgbClr val="003366"/>
                </a:solidFill>
              </a:rPr>
              <a:t> Lifted relaxed arm with miminal slippage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b="1" dirty="0">
                <a:solidFill>
                  <a:srgbClr val="003366"/>
                </a:solidFill>
              </a:rPr>
              <a:t>Smooth operation: </a:t>
            </a:r>
            <a:r>
              <a:rPr lang="en" dirty="0">
                <a:solidFill>
                  <a:srgbClr val="003366"/>
                </a:solidFill>
              </a:rPr>
              <a:t>Motion felt natural</a:t>
            </a:r>
            <a:endParaRPr lang="en" b="1" dirty="0">
              <a:solidFill>
                <a:srgbClr val="00336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B77B85-4CC3-021A-5C8C-209D669004DD}"/>
              </a:ext>
            </a:extLst>
          </p:cNvPr>
          <p:cNvSpPr txBox="1"/>
          <p:nvPr/>
        </p:nvSpPr>
        <p:spPr>
          <a:xfrm>
            <a:off x="515536" y="1053333"/>
            <a:ext cx="2015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400" b="1" u="sng" dirty="0">
                <a:solidFill>
                  <a:srgbClr val="003366"/>
                </a:solidFill>
              </a:rPr>
              <a:t>Positive Outcomes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9FDD05-9274-C9A3-FD25-1B9792C1459C}"/>
              </a:ext>
            </a:extLst>
          </p:cNvPr>
          <p:cNvSpPr/>
          <p:nvPr/>
        </p:nvSpPr>
        <p:spPr>
          <a:xfrm>
            <a:off x="3028433" y="1457803"/>
            <a:ext cx="2616077" cy="285096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b="1" dirty="0">
                <a:solidFill>
                  <a:srgbClr val="003366"/>
                </a:solidFill>
              </a:rPr>
              <a:t>Difficult to Apply Preload Tension: </a:t>
            </a:r>
            <a:r>
              <a:rPr lang="en" dirty="0">
                <a:solidFill>
                  <a:srgbClr val="003366"/>
                </a:solidFill>
              </a:rPr>
              <a:t>Slipped under heavier loading </a:t>
            </a:r>
          </a:p>
          <a:p>
            <a:pPr marL="2857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b="1" dirty="0">
                <a:solidFill>
                  <a:srgbClr val="003366"/>
                </a:solidFill>
              </a:rPr>
              <a:t>Uncomfortable: </a:t>
            </a:r>
            <a:r>
              <a:rPr lang="en" dirty="0">
                <a:solidFill>
                  <a:srgbClr val="003366"/>
                </a:solidFill>
              </a:rPr>
              <a:t>Not tailored correctly to arm</a:t>
            </a:r>
          </a:p>
          <a:p>
            <a:pPr marL="2857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b="1" dirty="0">
                <a:solidFill>
                  <a:srgbClr val="003366"/>
                </a:solidFill>
              </a:rPr>
              <a:t>Cable Routing Issue: </a:t>
            </a:r>
            <a:r>
              <a:rPr lang="en" dirty="0">
                <a:solidFill>
                  <a:srgbClr val="003366"/>
                </a:solidFill>
              </a:rPr>
              <a:t>Cables began to overlap and lose preload tension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77A7D8-D915-C5E3-2D07-6874887F55F9}"/>
              </a:ext>
            </a:extLst>
          </p:cNvPr>
          <p:cNvSpPr txBox="1"/>
          <p:nvPr/>
        </p:nvSpPr>
        <p:spPr>
          <a:xfrm>
            <a:off x="3028432" y="1053333"/>
            <a:ext cx="2616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400" b="1" u="sng" dirty="0">
                <a:solidFill>
                  <a:srgbClr val="003366"/>
                </a:solidFill>
              </a:rPr>
              <a:t>Limitations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535974-6CB5-B464-DC98-37CA7070BD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667" b="15823"/>
          <a:stretch/>
        </p:blipFill>
        <p:spPr>
          <a:xfrm>
            <a:off x="6023518" y="1311391"/>
            <a:ext cx="2874584" cy="2105612"/>
          </a:xfrm>
          <a:prstGeom prst="rect">
            <a:avLst/>
          </a:prstGeom>
        </p:spPr>
      </p:pic>
      <p:sp>
        <p:nvSpPr>
          <p:cNvPr id="10" name="Google Shape;146;p27">
            <a:extLst>
              <a:ext uri="{FF2B5EF4-FFF2-40B4-BE49-F238E27FC236}">
                <a16:creationId xmlns:a16="http://schemas.microsoft.com/office/drawing/2014/main" id="{E9E21447-0586-2785-8B0A-54781BAE1C46}"/>
              </a:ext>
            </a:extLst>
          </p:cNvPr>
          <p:cNvSpPr txBox="1"/>
          <p:nvPr/>
        </p:nvSpPr>
        <p:spPr>
          <a:xfrm>
            <a:off x="5628546" y="3413399"/>
            <a:ext cx="3664527" cy="37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003366"/>
                </a:solidFill>
              </a:rPr>
              <a:t>Figure 5: Cable Overlap on Motor Pulley</a:t>
            </a:r>
            <a:endParaRPr sz="13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Font typeface="Arial"/>
              <a:buNone/>
            </a:pPr>
            <a:endParaRPr sz="1600" dirty="0">
              <a:highlight>
                <a:schemeClr val="accent6"/>
              </a:highlight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B4E8A9B-3F3C-D283-4B4C-0E782746A518}"/>
              </a:ext>
            </a:extLst>
          </p:cNvPr>
          <p:cNvSpPr/>
          <p:nvPr/>
        </p:nvSpPr>
        <p:spPr>
          <a:xfrm>
            <a:off x="6587836" y="2480142"/>
            <a:ext cx="353291" cy="37753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04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4" grpId="0" animBg="1"/>
      <p:bldP spid="5" grpId="0"/>
      <p:bldP spid="6" grpId="0" animBg="1"/>
      <p:bldP spid="7" grpId="0"/>
      <p:bldP spid="10" grpId="0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>
          <a:extLst>
            <a:ext uri="{FF2B5EF4-FFF2-40B4-BE49-F238E27FC236}">
              <a16:creationId xmlns:a16="http://schemas.microsoft.com/office/drawing/2014/main" id="{EFD0EE6E-FFBF-A4D0-D190-4D9EE2ACD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>
            <a:extLst>
              <a:ext uri="{FF2B5EF4-FFF2-40B4-BE49-F238E27FC236}">
                <a16:creationId xmlns:a16="http://schemas.microsoft.com/office/drawing/2014/main" id="{626669FC-E9C6-8449-0DBC-1E7800C146D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6">
            <a:extLst>
              <a:ext uri="{FF2B5EF4-FFF2-40B4-BE49-F238E27FC236}">
                <a16:creationId xmlns:a16="http://schemas.microsoft.com/office/drawing/2014/main" id="{02512AFC-FB32-F3B2-714C-E9490E2794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B300"/>
              </a:buClr>
              <a:buSzPts val="5600"/>
              <a:buFont typeface="Arial"/>
              <a:buNone/>
            </a:pPr>
            <a:r>
              <a:rPr lang="en" sz="5600" dirty="0">
                <a:solidFill>
                  <a:srgbClr val="F1B300"/>
                </a:solidFill>
              </a:rPr>
              <a:t>Future Considerations</a:t>
            </a:r>
            <a:endParaRPr dirty="0"/>
          </a:p>
        </p:txBody>
      </p:sp>
      <p:sp>
        <p:nvSpPr>
          <p:cNvPr id="139" name="Google Shape;139;p26">
            <a:extLst>
              <a:ext uri="{FF2B5EF4-FFF2-40B4-BE49-F238E27FC236}">
                <a16:creationId xmlns:a16="http://schemas.microsoft.com/office/drawing/2014/main" id="{9A742B0D-65D6-0ACE-1BC9-0917E2999392}"/>
              </a:ext>
            </a:extLst>
          </p:cNvPr>
          <p:cNvSpPr/>
          <p:nvPr/>
        </p:nvSpPr>
        <p:spPr>
          <a:xfrm>
            <a:off x="0" y="4438859"/>
            <a:ext cx="9144000" cy="704700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B03AC1F-B58B-BA85-B0C4-4CC28FD41AC2}"/>
              </a:ext>
            </a:extLst>
          </p:cNvPr>
          <p:cNvSpPr txBox="1">
            <a:spLocks/>
          </p:cNvSpPr>
          <p:nvPr/>
        </p:nvSpPr>
        <p:spPr>
          <a:xfrm>
            <a:off x="8322527" y="4852144"/>
            <a:ext cx="821473" cy="291385"/>
          </a:xfrm>
          <a:prstGeom prst="rect">
            <a:avLst/>
          </a:prstGeom>
        </p:spPr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>
                <a:solidFill>
                  <a:srgbClr val="002060"/>
                </a:solidFill>
              </a:rPr>
              <a:pPr algn="r"/>
              <a:t>14</a:t>
            </a:fld>
            <a:r>
              <a:rPr lang="en" dirty="0">
                <a:solidFill>
                  <a:srgbClr val="002060"/>
                </a:solidFill>
              </a:rPr>
              <a:t> of 16</a:t>
            </a:r>
          </a:p>
        </p:txBody>
      </p:sp>
    </p:spTree>
    <p:extLst>
      <p:ext uri="{BB962C8B-B14F-4D97-AF65-F5344CB8AC3E}">
        <p14:creationId xmlns:p14="http://schemas.microsoft.com/office/powerpoint/2010/main" val="3501416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2CCA3B51-6CBB-0BD1-F726-EBA95471F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>
            <a:extLst>
              <a:ext uri="{FF2B5EF4-FFF2-40B4-BE49-F238E27FC236}">
                <a16:creationId xmlns:a16="http://schemas.microsoft.com/office/drawing/2014/main" id="{47CDC8AC-17E0-4975-0781-DDCBBA2E7F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4010" y="156080"/>
            <a:ext cx="7886700" cy="654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800"/>
              <a:buFont typeface="Arial"/>
              <a:buNone/>
            </a:pPr>
            <a:r>
              <a:rPr lang="en" dirty="0"/>
              <a:t>Future Work</a:t>
            </a:r>
            <a:endParaRPr dirty="0"/>
          </a:p>
        </p:txBody>
      </p:sp>
      <p:sp>
        <p:nvSpPr>
          <p:cNvPr id="146" name="Google Shape;146;p27">
            <a:extLst>
              <a:ext uri="{FF2B5EF4-FFF2-40B4-BE49-F238E27FC236}">
                <a16:creationId xmlns:a16="http://schemas.microsoft.com/office/drawing/2014/main" id="{74915742-DD4F-58CF-2DF0-D1FF3954499D}"/>
              </a:ext>
            </a:extLst>
          </p:cNvPr>
          <p:cNvSpPr txBox="1"/>
          <p:nvPr/>
        </p:nvSpPr>
        <p:spPr>
          <a:xfrm>
            <a:off x="1159033" y="962891"/>
            <a:ext cx="3412967" cy="3677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75" tIns="34275" rIns="68575" bIns="34275" anchor="t" anchorCtr="0">
            <a:normAutofit fontScale="85000" lnSpcReduction="20000"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600" b="1" u="sng" dirty="0">
                <a:solidFill>
                  <a:srgbClr val="003366"/>
                </a:solidFill>
              </a:rPr>
              <a:t>Prototype Improvements</a:t>
            </a:r>
          </a:p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" sz="1600" b="1" u="sng" dirty="0">
              <a:solidFill>
                <a:srgbClr val="003366"/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600" b="1" dirty="0">
                <a:solidFill>
                  <a:srgbClr val="003366"/>
                </a:solidFill>
              </a:rPr>
              <a:t>Increase Comfort: </a:t>
            </a:r>
            <a:r>
              <a:rPr lang="en" sz="1600" dirty="0">
                <a:solidFill>
                  <a:srgbClr val="003366"/>
                </a:solidFill>
              </a:rPr>
              <a:t>Increase brace flexibility and adjustability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sz="1600" dirty="0">
              <a:solidFill>
                <a:srgbClr val="003366"/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600" b="1" dirty="0">
                <a:solidFill>
                  <a:srgbClr val="003366"/>
                </a:solidFill>
              </a:rPr>
              <a:t>Improve Tensioning Mechanism and Cable Routing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sz="1600" b="1" dirty="0">
              <a:solidFill>
                <a:srgbClr val="003366"/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600" b="1" dirty="0">
                <a:solidFill>
                  <a:srgbClr val="003366"/>
                </a:solidFill>
              </a:rPr>
              <a:t>Increase Material Strength: </a:t>
            </a:r>
            <a:r>
              <a:rPr lang="en" sz="1600" dirty="0">
                <a:solidFill>
                  <a:srgbClr val="003366"/>
                </a:solidFill>
              </a:rPr>
              <a:t>Possible composite use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sz="1600" dirty="0">
              <a:solidFill>
                <a:srgbClr val="003366"/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600" b="1" dirty="0">
                <a:solidFill>
                  <a:srgbClr val="003366"/>
                </a:solidFill>
              </a:rPr>
              <a:t>Increase Cable Strength: </a:t>
            </a:r>
            <a:r>
              <a:rPr lang="en" sz="1600" dirty="0">
                <a:solidFill>
                  <a:srgbClr val="003366"/>
                </a:solidFill>
              </a:rPr>
              <a:t>Cable strength close to 10 N load tension [4]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sz="1600" dirty="0">
              <a:solidFill>
                <a:srgbClr val="003366"/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sz="1600" b="1" dirty="0">
              <a:solidFill>
                <a:srgbClr val="003366"/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800" b="1" dirty="0">
              <a:solidFill>
                <a:srgbClr val="003366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Font typeface="Arial"/>
              <a:buNone/>
            </a:pPr>
            <a:endParaRPr sz="16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Font typeface="Arial"/>
              <a:buNone/>
            </a:pPr>
            <a:endParaRPr sz="1600" dirty="0">
              <a:highlight>
                <a:schemeClr val="accent6"/>
              </a:highlight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95ABF48-A95D-C0B8-8EFD-C634E78779DD}"/>
              </a:ext>
            </a:extLst>
          </p:cNvPr>
          <p:cNvSpPr txBox="1">
            <a:spLocks/>
          </p:cNvSpPr>
          <p:nvPr/>
        </p:nvSpPr>
        <p:spPr>
          <a:xfrm>
            <a:off x="8309808" y="4841305"/>
            <a:ext cx="834192" cy="302195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>
                <a:solidFill>
                  <a:srgbClr val="002060"/>
                </a:solidFill>
              </a:rPr>
              <a:pPr algn="r"/>
              <a:t>15</a:t>
            </a:fld>
            <a:r>
              <a:rPr lang="en" dirty="0">
                <a:solidFill>
                  <a:srgbClr val="002060"/>
                </a:solidFill>
              </a:rPr>
              <a:t> of 16</a:t>
            </a:r>
          </a:p>
        </p:txBody>
      </p:sp>
      <p:sp>
        <p:nvSpPr>
          <p:cNvPr id="3" name="Google Shape;146;p27">
            <a:extLst>
              <a:ext uri="{FF2B5EF4-FFF2-40B4-BE49-F238E27FC236}">
                <a16:creationId xmlns:a16="http://schemas.microsoft.com/office/drawing/2014/main" id="{D17F8545-723F-D01F-54A8-21E572ED2829}"/>
              </a:ext>
            </a:extLst>
          </p:cNvPr>
          <p:cNvSpPr txBox="1"/>
          <p:nvPr/>
        </p:nvSpPr>
        <p:spPr>
          <a:xfrm>
            <a:off x="4980709" y="964455"/>
            <a:ext cx="3501375" cy="3677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b="1" u="sng" dirty="0">
                <a:solidFill>
                  <a:srgbClr val="003366"/>
                </a:solidFill>
              </a:rPr>
              <a:t>Design Additions</a:t>
            </a:r>
          </a:p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" b="1" u="sng" dirty="0">
              <a:solidFill>
                <a:srgbClr val="003366"/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b="1" dirty="0">
                <a:solidFill>
                  <a:srgbClr val="003366"/>
                </a:solidFill>
              </a:rPr>
              <a:t>Integration with EMU Suit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b="1" dirty="0">
              <a:solidFill>
                <a:srgbClr val="003366"/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b="1" dirty="0">
                <a:solidFill>
                  <a:srgbClr val="003366"/>
                </a:solidFill>
              </a:rPr>
              <a:t>Make Exoskeleton Battery Powered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b="1" dirty="0">
              <a:solidFill>
                <a:srgbClr val="003366"/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b="1" dirty="0">
                <a:solidFill>
                  <a:srgbClr val="003366"/>
                </a:solidFill>
              </a:rPr>
              <a:t>Integrate Haptic Feedback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b="1" dirty="0">
              <a:solidFill>
                <a:srgbClr val="003366"/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b="1">
                <a:solidFill>
                  <a:srgbClr val="003366"/>
                </a:solidFill>
              </a:rPr>
              <a:t>Make </a:t>
            </a:r>
            <a:r>
              <a:rPr lang="en" b="1" dirty="0">
                <a:solidFill>
                  <a:srgbClr val="003366"/>
                </a:solidFill>
              </a:rPr>
              <a:t>Backward’s Drivable</a:t>
            </a:r>
            <a:endParaRPr lang="en" sz="1600" b="1" dirty="0">
              <a:solidFill>
                <a:srgbClr val="003366"/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800" b="1" dirty="0">
              <a:solidFill>
                <a:srgbClr val="003366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Font typeface="Arial"/>
              <a:buNone/>
            </a:pPr>
            <a:endParaRPr sz="16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Font typeface="Arial"/>
              <a:buNone/>
            </a:pPr>
            <a:endParaRPr sz="1600" dirty="0">
              <a:highlight>
                <a:schemeClr val="accent6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887236-D914-D8EA-A871-FCBAAB0F29F3}"/>
              </a:ext>
            </a:extLst>
          </p:cNvPr>
          <p:cNvSpPr txBox="1"/>
          <p:nvPr/>
        </p:nvSpPr>
        <p:spPr>
          <a:xfrm>
            <a:off x="1641764" y="4794455"/>
            <a:ext cx="66778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[4]    TECNI, “Stainless Steel Cable 7x7 (Flexible),” TECHNI Ltd, Tech. Rep. CABLE-GP-SS-77, 2020.</a:t>
            </a:r>
          </a:p>
        </p:txBody>
      </p:sp>
    </p:spTree>
    <p:extLst>
      <p:ext uri="{BB962C8B-B14F-4D97-AF65-F5344CB8AC3E}">
        <p14:creationId xmlns:p14="http://schemas.microsoft.com/office/powerpoint/2010/main" val="421494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>
          <a:extLst>
            <a:ext uri="{FF2B5EF4-FFF2-40B4-BE49-F238E27FC236}">
              <a16:creationId xmlns:a16="http://schemas.microsoft.com/office/drawing/2014/main" id="{0D043A6E-DF1F-A24A-2DF0-984DBF6E5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>
            <a:extLst>
              <a:ext uri="{FF2B5EF4-FFF2-40B4-BE49-F238E27FC236}">
                <a16:creationId xmlns:a16="http://schemas.microsoft.com/office/drawing/2014/main" id="{9CE738B7-2551-F9D7-493A-14AB8ACD820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6">
            <a:extLst>
              <a:ext uri="{FF2B5EF4-FFF2-40B4-BE49-F238E27FC236}">
                <a16:creationId xmlns:a16="http://schemas.microsoft.com/office/drawing/2014/main" id="{16520463-6E76-D1D0-0FAA-63F8CF3F3C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8" y="37252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B300"/>
              </a:buClr>
              <a:buSzPts val="5600"/>
              <a:buFont typeface="Arial"/>
              <a:buNone/>
            </a:pPr>
            <a:r>
              <a:rPr lang="en" sz="5600" dirty="0">
                <a:solidFill>
                  <a:srgbClr val="F1B300"/>
                </a:solidFill>
              </a:rPr>
              <a:t>Thank you!</a:t>
            </a:r>
            <a:endParaRPr dirty="0"/>
          </a:p>
        </p:txBody>
      </p:sp>
      <p:sp>
        <p:nvSpPr>
          <p:cNvPr id="139" name="Google Shape;139;p26">
            <a:extLst>
              <a:ext uri="{FF2B5EF4-FFF2-40B4-BE49-F238E27FC236}">
                <a16:creationId xmlns:a16="http://schemas.microsoft.com/office/drawing/2014/main" id="{64BDC493-9F59-E493-52D9-61722CAE1B0E}"/>
              </a:ext>
            </a:extLst>
          </p:cNvPr>
          <p:cNvSpPr/>
          <p:nvPr/>
        </p:nvSpPr>
        <p:spPr>
          <a:xfrm>
            <a:off x="0" y="2884646"/>
            <a:ext cx="9144000" cy="2258913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26">
            <a:extLst>
              <a:ext uri="{FF2B5EF4-FFF2-40B4-BE49-F238E27FC236}">
                <a16:creationId xmlns:a16="http://schemas.microsoft.com/office/drawing/2014/main" id="{DD01EEFB-AF00-A85C-EFA8-DBC1C14404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32235" y="1856130"/>
            <a:ext cx="2470006" cy="520303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C000"/>
                </a:solidFill>
              </a:rPr>
              <a:t>Questions?</a:t>
            </a:r>
            <a:endParaRPr sz="2000" dirty="0">
              <a:solidFill>
                <a:srgbClr val="FFC000"/>
              </a:solidFill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7DDEF99-65D2-0106-44AA-63DB4E11093E}"/>
              </a:ext>
            </a:extLst>
          </p:cNvPr>
          <p:cNvSpPr txBox="1">
            <a:spLocks/>
          </p:cNvSpPr>
          <p:nvPr/>
        </p:nvSpPr>
        <p:spPr>
          <a:xfrm>
            <a:off x="8249345" y="4847763"/>
            <a:ext cx="890746" cy="331584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>
                <a:solidFill>
                  <a:srgbClr val="002060"/>
                </a:solidFill>
              </a:rPr>
              <a:pPr algn="r"/>
              <a:t>16</a:t>
            </a:fld>
            <a:r>
              <a:rPr lang="en" dirty="0">
                <a:solidFill>
                  <a:srgbClr val="002060"/>
                </a:solidFill>
              </a:rPr>
              <a:t> of 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8D5C2-7943-3308-DAE2-9A822D272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515" y="2972973"/>
            <a:ext cx="1457455" cy="19457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BB2F46-FD5A-123E-4069-C77C7758F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9168" y="2972973"/>
            <a:ext cx="1738119" cy="1738119"/>
          </a:xfrm>
          <a:prstGeom prst="rect">
            <a:avLst/>
          </a:prstGeom>
        </p:spPr>
      </p:pic>
      <p:sp>
        <p:nvSpPr>
          <p:cNvPr id="6" name="Google Shape;146;p27">
            <a:extLst>
              <a:ext uri="{FF2B5EF4-FFF2-40B4-BE49-F238E27FC236}">
                <a16:creationId xmlns:a16="http://schemas.microsoft.com/office/drawing/2014/main" id="{19493ACD-65F8-DB4F-0C9D-32D416A1AE6A}"/>
              </a:ext>
            </a:extLst>
          </p:cNvPr>
          <p:cNvSpPr txBox="1"/>
          <p:nvPr/>
        </p:nvSpPr>
        <p:spPr>
          <a:xfrm>
            <a:off x="5315661" y="4660440"/>
            <a:ext cx="2625132" cy="376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003366"/>
                </a:solidFill>
              </a:rPr>
              <a:t>Dr. Reza Sharif Razavian</a:t>
            </a:r>
            <a:endParaRPr sz="1300" b="1" dirty="0">
              <a:solidFill>
                <a:srgbClr val="003366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Font typeface="Arial"/>
              <a:buNone/>
            </a:pPr>
            <a:endParaRPr sz="16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Font typeface="Arial"/>
              <a:buNone/>
            </a:pPr>
            <a:endParaRPr sz="1600" dirty="0">
              <a:highlight>
                <a:schemeClr val="accent6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BD67F8-23E8-95A7-42CF-B9198EB4E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40894"/>
            <a:ext cx="1819761" cy="1546415"/>
          </a:xfrm>
          <a:prstGeom prst="rect">
            <a:avLst/>
          </a:prstGeom>
        </p:spPr>
      </p:pic>
      <p:sp>
        <p:nvSpPr>
          <p:cNvPr id="8" name="Google Shape;146;p27">
            <a:extLst>
              <a:ext uri="{FF2B5EF4-FFF2-40B4-BE49-F238E27FC236}">
                <a16:creationId xmlns:a16="http://schemas.microsoft.com/office/drawing/2014/main" id="{B1EED824-9B8D-9EA1-C7FF-501AB6F81B75}"/>
              </a:ext>
            </a:extLst>
          </p:cNvPr>
          <p:cNvSpPr txBox="1"/>
          <p:nvPr/>
        </p:nvSpPr>
        <p:spPr>
          <a:xfrm>
            <a:off x="1247951" y="4669257"/>
            <a:ext cx="2625132" cy="376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3366"/>
                </a:solidFill>
              </a:rPr>
              <a:t>Jose Ben</a:t>
            </a:r>
            <a:endParaRPr sz="12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Font typeface="Arial"/>
              <a:buNone/>
            </a:pPr>
            <a:endParaRPr sz="1600" dirty="0">
              <a:highlight>
                <a:schemeClr val="accent6"/>
              </a:highligh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9655F1-361C-E755-3987-5021CCB3A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761" y="2974979"/>
            <a:ext cx="1492788" cy="173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46;p27">
            <a:extLst>
              <a:ext uri="{FF2B5EF4-FFF2-40B4-BE49-F238E27FC236}">
                <a16:creationId xmlns:a16="http://schemas.microsoft.com/office/drawing/2014/main" id="{1F39588F-1AF4-9A0D-7960-6A51602D3AF4}"/>
              </a:ext>
            </a:extLst>
          </p:cNvPr>
          <p:cNvSpPr txBox="1"/>
          <p:nvPr/>
        </p:nvSpPr>
        <p:spPr>
          <a:xfrm>
            <a:off x="3190051" y="4666193"/>
            <a:ext cx="2625132" cy="376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rgbClr val="003366"/>
                </a:solidFill>
              </a:rPr>
              <a:t>Dom Belasquez</a:t>
            </a:r>
            <a:endParaRPr sz="13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Font typeface="Arial"/>
              <a:buNone/>
            </a:pPr>
            <a:endParaRPr sz="1600" dirty="0">
              <a:highlight>
                <a:schemeClr val="accent6"/>
              </a:highlight>
            </a:endParaRPr>
          </a:p>
        </p:txBody>
      </p:sp>
      <p:pic>
        <p:nvPicPr>
          <p:cNvPr id="10" name="Picture 9" descr="A person in a suit and tie&#10;&#10;AI-generated content may be incorrect.">
            <a:extLst>
              <a:ext uri="{FF2B5EF4-FFF2-40B4-BE49-F238E27FC236}">
                <a16:creationId xmlns:a16="http://schemas.microsoft.com/office/drawing/2014/main" id="{4B460419-E4BC-B46E-4DCE-54640271EF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4096" y="2978302"/>
            <a:ext cx="1973325" cy="173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61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6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B300"/>
              </a:buClr>
              <a:buSzPts val="5600"/>
              <a:buFont typeface="Arial"/>
              <a:buNone/>
            </a:pPr>
            <a:r>
              <a:rPr lang="en" sz="5600" dirty="0">
                <a:solidFill>
                  <a:srgbClr val="F1B300"/>
                </a:solidFill>
              </a:rPr>
              <a:t>Introduction</a:t>
            </a:r>
            <a:endParaRPr dirty="0"/>
          </a:p>
        </p:txBody>
      </p:sp>
      <p:sp>
        <p:nvSpPr>
          <p:cNvPr id="139" name="Google Shape;139;p26"/>
          <p:cNvSpPr/>
          <p:nvPr/>
        </p:nvSpPr>
        <p:spPr>
          <a:xfrm>
            <a:off x="0" y="4438859"/>
            <a:ext cx="9144000" cy="704700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15CBA47-4E5A-6975-F2D9-1F24241E0D27}"/>
              </a:ext>
            </a:extLst>
          </p:cNvPr>
          <p:cNvSpPr txBox="1">
            <a:spLocks/>
          </p:cNvSpPr>
          <p:nvPr/>
        </p:nvSpPr>
        <p:spPr>
          <a:xfrm>
            <a:off x="8433363" y="4832852"/>
            <a:ext cx="710637" cy="338945"/>
          </a:xfrm>
          <a:prstGeom prst="rect">
            <a:avLst/>
          </a:prstGeom>
        </p:spPr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>
                <a:solidFill>
                  <a:srgbClr val="002060"/>
                </a:solidFill>
              </a:rPr>
              <a:pPr algn="r"/>
              <a:t>2</a:t>
            </a:fld>
            <a:r>
              <a:rPr lang="en" dirty="0">
                <a:solidFill>
                  <a:srgbClr val="002060"/>
                </a:solidFill>
              </a:rPr>
              <a:t> of 16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>
            <a:spLocks noGrp="1"/>
          </p:cNvSpPr>
          <p:nvPr>
            <p:ph type="title"/>
          </p:nvPr>
        </p:nvSpPr>
        <p:spPr>
          <a:xfrm>
            <a:off x="346363" y="13856"/>
            <a:ext cx="8797637" cy="752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800"/>
              <a:buFont typeface="Arial"/>
              <a:buNone/>
            </a:pPr>
            <a:r>
              <a:rPr lang="en" dirty="0"/>
              <a:t>The Extravehicular Activity (EVA) Mission</a:t>
            </a:r>
            <a:endParaRPr dirty="0"/>
          </a:p>
        </p:txBody>
      </p:sp>
      <p:sp>
        <p:nvSpPr>
          <p:cNvPr id="146" name="Google Shape;146;p27"/>
          <p:cNvSpPr txBox="1"/>
          <p:nvPr/>
        </p:nvSpPr>
        <p:spPr>
          <a:xfrm>
            <a:off x="539169" y="777159"/>
            <a:ext cx="4246555" cy="316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3366"/>
                </a:solidFill>
              </a:rPr>
              <a:t>Long Duration: </a:t>
            </a:r>
            <a:r>
              <a:rPr lang="en-US" sz="1800" dirty="0">
                <a:solidFill>
                  <a:srgbClr val="003366"/>
                </a:solidFill>
              </a:rPr>
              <a:t>~7 hours [1]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3366"/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3366"/>
                </a:solidFill>
              </a:rPr>
              <a:t>NASA’s Primary EVA Space Suit: </a:t>
            </a:r>
            <a:r>
              <a:rPr lang="en-US" sz="1800" dirty="0">
                <a:solidFill>
                  <a:srgbClr val="003366"/>
                </a:solidFill>
              </a:rPr>
              <a:t>Extravehicular Mobility Unit (EMU)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3366"/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3366"/>
                </a:solidFill>
              </a:rPr>
              <a:t>Heavy: </a:t>
            </a:r>
            <a:r>
              <a:rPr lang="en-US" sz="1800" dirty="0">
                <a:solidFill>
                  <a:srgbClr val="003366"/>
                </a:solidFill>
              </a:rPr>
              <a:t>~114 kg (No User) [1]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3366"/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3366"/>
                </a:solidFill>
              </a:rPr>
              <a:t>Bulky: </a:t>
            </a:r>
            <a:r>
              <a:rPr lang="en-US" sz="1800" dirty="0">
                <a:solidFill>
                  <a:srgbClr val="003366"/>
                </a:solidFill>
              </a:rPr>
              <a:t>14 material layers [1]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800" b="1" dirty="0">
              <a:solidFill>
                <a:srgbClr val="003366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Font typeface="Arial"/>
              <a:buNone/>
            </a:pPr>
            <a:endParaRPr sz="16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Font typeface="Arial"/>
              <a:buNone/>
            </a:pPr>
            <a:endParaRPr sz="1600" dirty="0">
              <a:highlight>
                <a:schemeClr val="accent6"/>
              </a:highligh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B3F09B-AA97-9560-156F-20984D368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523" y="766116"/>
            <a:ext cx="3846678" cy="2787362"/>
          </a:xfrm>
          <a:prstGeom prst="rect">
            <a:avLst/>
          </a:prstGeom>
        </p:spPr>
      </p:pic>
      <p:sp>
        <p:nvSpPr>
          <p:cNvPr id="3" name="Google Shape;146;p27">
            <a:extLst>
              <a:ext uri="{FF2B5EF4-FFF2-40B4-BE49-F238E27FC236}">
                <a16:creationId xmlns:a16="http://schemas.microsoft.com/office/drawing/2014/main" id="{44CDF3C6-C98B-8293-A29C-ADCA558E68A2}"/>
              </a:ext>
            </a:extLst>
          </p:cNvPr>
          <p:cNvSpPr txBox="1"/>
          <p:nvPr/>
        </p:nvSpPr>
        <p:spPr>
          <a:xfrm>
            <a:off x="5132598" y="3553478"/>
            <a:ext cx="3664527" cy="51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77500" lnSpcReduction="20000"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3366"/>
                </a:solidFill>
              </a:rPr>
              <a:t>Figure 1: EMU Diagram. Adapted from [2]</a:t>
            </a:r>
            <a:endParaRPr sz="1800" b="1" dirty="0">
              <a:solidFill>
                <a:srgbClr val="003366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Font typeface="Arial"/>
              <a:buNone/>
            </a:pPr>
            <a:endParaRPr sz="16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Font typeface="Arial"/>
              <a:buNone/>
            </a:pPr>
            <a:endParaRPr sz="1600" dirty="0">
              <a:highlight>
                <a:schemeClr val="accent6"/>
              </a:highlight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385CD1F-CF84-4CF5-6EF1-53C6AF4D0B6D}"/>
              </a:ext>
            </a:extLst>
          </p:cNvPr>
          <p:cNvSpPr txBox="1">
            <a:spLocks/>
          </p:cNvSpPr>
          <p:nvPr/>
        </p:nvSpPr>
        <p:spPr>
          <a:xfrm>
            <a:off x="8433363" y="4800599"/>
            <a:ext cx="710637" cy="342901"/>
          </a:xfrm>
          <a:prstGeom prst="rect">
            <a:avLst/>
          </a:prstGeom>
        </p:spPr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>
                <a:solidFill>
                  <a:srgbClr val="002060"/>
                </a:solidFill>
              </a:rPr>
              <a:pPr algn="r"/>
              <a:t>3</a:t>
            </a:fld>
            <a:r>
              <a:rPr lang="en" dirty="0">
                <a:solidFill>
                  <a:srgbClr val="002060"/>
                </a:solidFill>
              </a:rPr>
              <a:t> of 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F4B9C5-A84D-035C-AF2D-DAA582293A05}"/>
              </a:ext>
            </a:extLst>
          </p:cNvPr>
          <p:cNvSpPr txBox="1"/>
          <p:nvPr/>
        </p:nvSpPr>
        <p:spPr>
          <a:xfrm>
            <a:off x="1130913" y="4131185"/>
            <a:ext cx="723723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[1]    NASA, “The Space Shuttle Extravehicular Mobility Unit (EMU),” in </a:t>
            </a:r>
            <a:r>
              <a:rPr lang="en-US" sz="1100" i="1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Suited for Spacewalking: A Teacher’s Guide with Activities for Technology Education, Mathematics, and Science</a:t>
            </a:r>
            <a:r>
              <a:rPr lang="en-US" sz="11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DC: Office of Human Resources and Education, 1998, pp. 17-30. [E-Book]</a:t>
            </a:r>
          </a:p>
          <a:p>
            <a:r>
              <a:rPr lang="en-US" sz="11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[2]    NASA, “The Extravehicular Mobility Unit (EMU),” National Aeronautics and Space Administration. https://www.nasa.gov/image-article/extravehicular-mobility-unit-emu/</a:t>
            </a:r>
          </a:p>
          <a:p>
            <a:endParaRPr lang="en-US" sz="1200" kern="100" dirty="0">
              <a:solidFill>
                <a:srgbClr val="00206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08B643A9-F944-D95A-01B6-BB1D6BDFA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>
            <a:extLst>
              <a:ext uri="{FF2B5EF4-FFF2-40B4-BE49-F238E27FC236}">
                <a16:creationId xmlns:a16="http://schemas.microsoft.com/office/drawing/2014/main" id="{5061063B-FB82-4B2E-0461-312C04C9B0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109565"/>
            <a:ext cx="7886700" cy="567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800"/>
              <a:buFont typeface="Arial"/>
              <a:buNone/>
            </a:pPr>
            <a:r>
              <a:rPr lang="en" dirty="0"/>
              <a:t>Problem Definition</a:t>
            </a:r>
            <a:endParaRPr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F6A408D-1AEF-A25F-10DF-89B18612DD6D}"/>
              </a:ext>
            </a:extLst>
          </p:cNvPr>
          <p:cNvSpPr txBox="1">
            <a:spLocks/>
          </p:cNvSpPr>
          <p:nvPr/>
        </p:nvSpPr>
        <p:spPr>
          <a:xfrm>
            <a:off x="8433363" y="4829822"/>
            <a:ext cx="710637" cy="343115"/>
          </a:xfrm>
          <a:prstGeom prst="rect">
            <a:avLst/>
          </a:prstGeom>
        </p:spPr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>
                <a:solidFill>
                  <a:srgbClr val="002060"/>
                </a:solidFill>
              </a:rPr>
              <a:pPr algn="r"/>
              <a:t>4</a:t>
            </a:fld>
            <a:r>
              <a:rPr lang="en" dirty="0">
                <a:solidFill>
                  <a:srgbClr val="002060"/>
                </a:solidFill>
              </a:rPr>
              <a:t> of 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FD66F3-BFCF-7C33-4DF3-CB5F2F360BDF}"/>
              </a:ext>
            </a:extLst>
          </p:cNvPr>
          <p:cNvSpPr txBox="1"/>
          <p:nvPr/>
        </p:nvSpPr>
        <p:spPr>
          <a:xfrm>
            <a:off x="1475509" y="4678215"/>
            <a:ext cx="6192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[3]    J. Dunn, E. Benson, J. Norcross, and N. Newby, “Evidence Report: Risk of Injury and Compromised Performance Due to EVA Operations,” NASA, 2022.</a:t>
            </a:r>
          </a:p>
          <a:p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09F646-DECD-20D4-A4EF-DB52334F3113}"/>
              </a:ext>
            </a:extLst>
          </p:cNvPr>
          <p:cNvSpPr/>
          <p:nvPr/>
        </p:nvSpPr>
        <p:spPr>
          <a:xfrm>
            <a:off x="1408042" y="750121"/>
            <a:ext cx="1888666" cy="3144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Problem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DD539A5-5078-05AB-E716-D8193A644B25}"/>
              </a:ext>
            </a:extLst>
          </p:cNvPr>
          <p:cNvSpPr/>
          <p:nvPr/>
        </p:nvSpPr>
        <p:spPr>
          <a:xfrm>
            <a:off x="2205663" y="1151841"/>
            <a:ext cx="293427" cy="314405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E335B91-2D48-56D2-BF8A-EF4FC3624272}"/>
              </a:ext>
            </a:extLst>
          </p:cNvPr>
          <p:cNvSpPr/>
          <p:nvPr/>
        </p:nvSpPr>
        <p:spPr>
          <a:xfrm>
            <a:off x="1408043" y="1581338"/>
            <a:ext cx="1888665" cy="64055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More difficult motion in EMU suit [3]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86A199A-008A-7A2C-E47C-B2588D4D5911}"/>
              </a:ext>
            </a:extLst>
          </p:cNvPr>
          <p:cNvSpPr/>
          <p:nvPr/>
        </p:nvSpPr>
        <p:spPr>
          <a:xfrm>
            <a:off x="2662864" y="2630014"/>
            <a:ext cx="1651380" cy="54805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 Energy Expenditure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5F93127-1B77-342E-8E05-A8C151C02F43}"/>
              </a:ext>
            </a:extLst>
          </p:cNvPr>
          <p:cNvSpPr/>
          <p:nvPr/>
        </p:nvSpPr>
        <p:spPr>
          <a:xfrm>
            <a:off x="390511" y="2630014"/>
            <a:ext cx="1651380" cy="54805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Sweat and Moisture Buildup</a:t>
            </a:r>
          </a:p>
        </p:txBody>
      </p:sp>
      <p:sp>
        <p:nvSpPr>
          <p:cNvPr id="20" name="Plus Sign 19">
            <a:extLst>
              <a:ext uri="{FF2B5EF4-FFF2-40B4-BE49-F238E27FC236}">
                <a16:creationId xmlns:a16="http://schemas.microsoft.com/office/drawing/2014/main" id="{02DE22C4-65D0-AD13-E737-061E964B9A01}"/>
              </a:ext>
            </a:extLst>
          </p:cNvPr>
          <p:cNvSpPr/>
          <p:nvPr/>
        </p:nvSpPr>
        <p:spPr>
          <a:xfrm>
            <a:off x="2174954" y="2730031"/>
            <a:ext cx="354842" cy="348018"/>
          </a:xfrm>
          <a:prstGeom prst="mathPlus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3009C057-E51D-5449-B033-2799330DB648}"/>
              </a:ext>
            </a:extLst>
          </p:cNvPr>
          <p:cNvSpPr/>
          <p:nvPr/>
        </p:nvSpPr>
        <p:spPr>
          <a:xfrm rot="2862201">
            <a:off x="1766434" y="2274366"/>
            <a:ext cx="293427" cy="314405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5E421F10-327E-4AAF-323B-393361EFE77C}"/>
              </a:ext>
            </a:extLst>
          </p:cNvPr>
          <p:cNvSpPr/>
          <p:nvPr/>
        </p:nvSpPr>
        <p:spPr>
          <a:xfrm rot="18947316">
            <a:off x="2725652" y="2289485"/>
            <a:ext cx="293427" cy="314405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A46B7C8-86D3-2D3E-F3A0-C8CE8D87AD63}"/>
              </a:ext>
            </a:extLst>
          </p:cNvPr>
          <p:cNvSpPr/>
          <p:nvPr/>
        </p:nvSpPr>
        <p:spPr>
          <a:xfrm>
            <a:off x="1408042" y="3617842"/>
            <a:ext cx="1888665" cy="98054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Discomfort, Excessive Sweat, Skin Irritation, Fatigue [3]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67484C5E-B0B9-46C7-4B1E-0AC5E8A7689A}"/>
              </a:ext>
            </a:extLst>
          </p:cNvPr>
          <p:cNvSpPr/>
          <p:nvPr/>
        </p:nvSpPr>
        <p:spPr>
          <a:xfrm rot="18895182">
            <a:off x="1766333" y="3267552"/>
            <a:ext cx="293427" cy="314405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C066A1C5-65A8-6395-15BE-B93A95A5711E}"/>
              </a:ext>
            </a:extLst>
          </p:cNvPr>
          <p:cNvSpPr/>
          <p:nvPr/>
        </p:nvSpPr>
        <p:spPr>
          <a:xfrm rot="2880993">
            <a:off x="2725867" y="3271860"/>
            <a:ext cx="293427" cy="314405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A53DF18-A501-5690-664B-798B891D0182}"/>
              </a:ext>
            </a:extLst>
          </p:cNvPr>
          <p:cNvSpPr/>
          <p:nvPr/>
        </p:nvSpPr>
        <p:spPr>
          <a:xfrm>
            <a:off x="5816583" y="754698"/>
            <a:ext cx="1888666" cy="314404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Solution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02C236D-5F03-2A17-6DAF-B179C32FE093}"/>
              </a:ext>
            </a:extLst>
          </p:cNvPr>
          <p:cNvSpPr/>
          <p:nvPr/>
        </p:nvSpPr>
        <p:spPr>
          <a:xfrm>
            <a:off x="4584872" y="1576700"/>
            <a:ext cx="1650801" cy="64055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Reduce Energy</a:t>
            </a: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A13D9CB8-5A4E-378D-8AC6-294A5D09D64F}"/>
              </a:ext>
            </a:extLst>
          </p:cNvPr>
          <p:cNvSpPr/>
          <p:nvPr/>
        </p:nvSpPr>
        <p:spPr>
          <a:xfrm>
            <a:off x="6583495" y="1727546"/>
            <a:ext cx="354842" cy="348018"/>
          </a:xfrm>
          <a:prstGeom prst="mathPlus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2DB06F4-F9A6-87D2-2CF6-34ADCF543B28}"/>
              </a:ext>
            </a:extLst>
          </p:cNvPr>
          <p:cNvSpPr/>
          <p:nvPr/>
        </p:nvSpPr>
        <p:spPr>
          <a:xfrm>
            <a:off x="7286159" y="1576700"/>
            <a:ext cx="1650801" cy="64055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Reduce Fatigue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2BB2BCC5-3E30-4531-A28A-EEC815817637}"/>
              </a:ext>
            </a:extLst>
          </p:cNvPr>
          <p:cNvSpPr/>
          <p:nvPr/>
        </p:nvSpPr>
        <p:spPr>
          <a:xfrm rot="2862201">
            <a:off x="6134713" y="1188954"/>
            <a:ext cx="293427" cy="314405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3A7DF26A-7E64-EB82-FC5B-8DCD2680039A}"/>
              </a:ext>
            </a:extLst>
          </p:cNvPr>
          <p:cNvSpPr/>
          <p:nvPr/>
        </p:nvSpPr>
        <p:spPr>
          <a:xfrm rot="18947316">
            <a:off x="7093931" y="1204073"/>
            <a:ext cx="293427" cy="314405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DC5C1D94-C5EA-76FF-C3C2-5525681A6D2B}"/>
              </a:ext>
            </a:extLst>
          </p:cNvPr>
          <p:cNvSpPr/>
          <p:nvPr/>
        </p:nvSpPr>
        <p:spPr>
          <a:xfrm rot="18895182">
            <a:off x="6134611" y="2358284"/>
            <a:ext cx="293427" cy="314405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584D9700-1DBE-6682-CDC9-9E5CE30D2401}"/>
              </a:ext>
            </a:extLst>
          </p:cNvPr>
          <p:cNvSpPr/>
          <p:nvPr/>
        </p:nvSpPr>
        <p:spPr>
          <a:xfrm rot="2880993">
            <a:off x="7094145" y="2362592"/>
            <a:ext cx="293427" cy="314405"/>
          </a:xfrm>
          <a:prstGeom prst="down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F9B2FA1-8975-98B3-FDF8-0A31059BC8B6}"/>
              </a:ext>
            </a:extLst>
          </p:cNvPr>
          <p:cNvSpPr/>
          <p:nvPr/>
        </p:nvSpPr>
        <p:spPr>
          <a:xfrm>
            <a:off x="5816584" y="2829286"/>
            <a:ext cx="1888665" cy="98054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Assistive Power Exoskeleton</a:t>
            </a:r>
          </a:p>
        </p:txBody>
      </p:sp>
    </p:spTree>
    <p:extLst>
      <p:ext uri="{BB962C8B-B14F-4D97-AF65-F5344CB8AC3E}">
        <p14:creationId xmlns:p14="http://schemas.microsoft.com/office/powerpoint/2010/main" val="273367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  <p:bldP spid="11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A5BC0382-7327-AAAF-838C-E473B293C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>
            <a:extLst>
              <a:ext uri="{FF2B5EF4-FFF2-40B4-BE49-F238E27FC236}">
                <a16:creationId xmlns:a16="http://schemas.microsoft.com/office/drawing/2014/main" id="{B6C983E7-42E8-C8FF-E640-97E2F401CC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109565"/>
            <a:ext cx="7886700" cy="64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800"/>
              <a:buFont typeface="Arial"/>
              <a:buNone/>
            </a:pPr>
            <a:r>
              <a:rPr lang="en" dirty="0"/>
              <a:t>Power Exoskeleton Challenges</a:t>
            </a:r>
            <a:endParaRPr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FBA0419-5B7F-261C-19F7-96FB5DAF8066}"/>
              </a:ext>
            </a:extLst>
          </p:cNvPr>
          <p:cNvSpPr txBox="1">
            <a:spLocks/>
          </p:cNvSpPr>
          <p:nvPr/>
        </p:nvSpPr>
        <p:spPr>
          <a:xfrm>
            <a:off x="8433363" y="4827879"/>
            <a:ext cx="710637" cy="343115"/>
          </a:xfrm>
          <a:prstGeom prst="rect">
            <a:avLst/>
          </a:prstGeom>
        </p:spPr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>
                <a:solidFill>
                  <a:srgbClr val="002060"/>
                </a:solidFill>
              </a:rPr>
              <a:pPr algn="r"/>
              <a:t>5</a:t>
            </a:fld>
            <a:r>
              <a:rPr lang="en" dirty="0">
                <a:solidFill>
                  <a:srgbClr val="002060"/>
                </a:solidFill>
              </a:rPr>
              <a:t> of 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EA913-6C5D-AC88-7A41-D38C3A2D6906}"/>
              </a:ext>
            </a:extLst>
          </p:cNvPr>
          <p:cNvSpPr txBox="1"/>
          <p:nvPr/>
        </p:nvSpPr>
        <p:spPr>
          <a:xfrm>
            <a:off x="1511877" y="4800385"/>
            <a:ext cx="7162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[4]    </a:t>
            </a:r>
            <a:r>
              <a:rPr lang="en-US" sz="1100" kern="100" dirty="0">
                <a:solidFill>
                  <a:srgbClr val="002060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Sarcos Robotics</a:t>
            </a:r>
            <a:r>
              <a:rPr lang="en-US" sz="1100" kern="1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“Robots: Guardian XO,” IEEE, 2020. https://robotsguide.com/robots/guardianxo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45040E-B083-1937-19CD-70C07AE75F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203" r="19672"/>
          <a:stretch/>
        </p:blipFill>
        <p:spPr>
          <a:xfrm>
            <a:off x="6151417" y="838532"/>
            <a:ext cx="1808018" cy="2197677"/>
          </a:xfrm>
          <a:prstGeom prst="rect">
            <a:avLst/>
          </a:prstGeom>
        </p:spPr>
      </p:pic>
      <p:sp>
        <p:nvSpPr>
          <p:cNvPr id="11" name="Google Shape;146;p27">
            <a:extLst>
              <a:ext uri="{FF2B5EF4-FFF2-40B4-BE49-F238E27FC236}">
                <a16:creationId xmlns:a16="http://schemas.microsoft.com/office/drawing/2014/main" id="{B1D4B905-CFF8-528B-3A87-0A7F2F75F4E3}"/>
              </a:ext>
            </a:extLst>
          </p:cNvPr>
          <p:cNvSpPr txBox="1"/>
          <p:nvPr/>
        </p:nvSpPr>
        <p:spPr>
          <a:xfrm>
            <a:off x="5223162" y="3119479"/>
            <a:ext cx="3664527" cy="51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62500" lnSpcReduction="20000"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3366"/>
                </a:solidFill>
              </a:rPr>
              <a:t>Figure 2: Sarcos Robotics Guardian XO Industrial Exoskeleton. Adapted from [4]</a:t>
            </a:r>
            <a:endParaRPr sz="1800" b="1" dirty="0">
              <a:solidFill>
                <a:srgbClr val="003366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Font typeface="Arial"/>
              <a:buNone/>
            </a:pPr>
            <a:endParaRPr sz="16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Font typeface="Arial"/>
              <a:buNone/>
            </a:pPr>
            <a:endParaRPr sz="1600" dirty="0">
              <a:highlight>
                <a:schemeClr val="accent6"/>
              </a:highlight>
            </a:endParaRPr>
          </a:p>
        </p:txBody>
      </p:sp>
      <p:sp>
        <p:nvSpPr>
          <p:cNvPr id="17" name="Google Shape;146;p27">
            <a:extLst>
              <a:ext uri="{FF2B5EF4-FFF2-40B4-BE49-F238E27FC236}">
                <a16:creationId xmlns:a16="http://schemas.microsoft.com/office/drawing/2014/main" id="{7CC538A7-F69A-436C-605E-CD897451F94B}"/>
              </a:ext>
            </a:extLst>
          </p:cNvPr>
          <p:cNvSpPr txBox="1"/>
          <p:nvPr/>
        </p:nvSpPr>
        <p:spPr>
          <a:xfrm>
            <a:off x="1309396" y="1096572"/>
            <a:ext cx="3137914" cy="2022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3366"/>
                </a:solidFill>
              </a:rPr>
              <a:t>Bulky</a:t>
            </a:r>
            <a:endParaRPr lang="en-US" sz="1600" dirty="0">
              <a:solidFill>
                <a:srgbClr val="003366"/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3366"/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3366"/>
                </a:solidFill>
              </a:rPr>
              <a:t>Heavy: </a:t>
            </a:r>
            <a:r>
              <a:rPr lang="en-US" sz="1600" dirty="0">
                <a:solidFill>
                  <a:srgbClr val="003366"/>
                </a:solidFill>
              </a:rPr>
              <a:t>114 kg [4]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3366"/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3366"/>
                </a:solidFill>
              </a:rPr>
              <a:t>Powerful: </a:t>
            </a:r>
            <a:r>
              <a:rPr lang="en-US" sz="1600" dirty="0">
                <a:solidFill>
                  <a:srgbClr val="003366"/>
                </a:solidFill>
              </a:rPr>
              <a:t>Lifts 850+ N [4]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sz="1800" b="1" dirty="0">
              <a:solidFill>
                <a:srgbClr val="003366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Font typeface="Arial"/>
              <a:buNone/>
            </a:pPr>
            <a:endParaRPr sz="16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Font typeface="Arial"/>
              <a:buNone/>
            </a:pPr>
            <a:endParaRPr sz="1600" dirty="0">
              <a:highlight>
                <a:schemeClr val="accent6"/>
              </a:highligh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FBCB42-A84F-461B-2937-32A203557E0C}"/>
              </a:ext>
            </a:extLst>
          </p:cNvPr>
          <p:cNvSpPr/>
          <p:nvPr/>
        </p:nvSpPr>
        <p:spPr>
          <a:xfrm>
            <a:off x="537138" y="3730471"/>
            <a:ext cx="3910172" cy="838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EMU suit is already big and heavy: </a:t>
            </a:r>
            <a:r>
              <a:rPr lang="en-US" dirty="0">
                <a:solidFill>
                  <a:srgbClr val="002060"/>
                </a:solidFill>
              </a:rPr>
              <a:t>Integrating a large power exoskeleton would worsen the problem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E6FC63-A9FF-0D1B-5E5F-A17A7F6565D7}"/>
              </a:ext>
            </a:extLst>
          </p:cNvPr>
          <p:cNvSpPr/>
          <p:nvPr/>
        </p:nvSpPr>
        <p:spPr>
          <a:xfrm>
            <a:off x="4977517" y="3731567"/>
            <a:ext cx="3910172" cy="8382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Exoskeleton Needs: </a:t>
            </a:r>
            <a:r>
              <a:rPr lang="en-US" dirty="0">
                <a:solidFill>
                  <a:srgbClr val="002060"/>
                </a:solidFill>
              </a:rPr>
              <a:t>Lightweight, low volume, assistive power delivery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69345C21-C4B2-5EB6-04FA-50BC111819BE}"/>
              </a:ext>
            </a:extLst>
          </p:cNvPr>
          <p:cNvSpPr/>
          <p:nvPr/>
        </p:nvSpPr>
        <p:spPr>
          <a:xfrm>
            <a:off x="4499468" y="4001730"/>
            <a:ext cx="425891" cy="297873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0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>
          <a:extLst>
            <a:ext uri="{FF2B5EF4-FFF2-40B4-BE49-F238E27FC236}">
              <a16:creationId xmlns:a16="http://schemas.microsoft.com/office/drawing/2014/main" id="{C0F9FD68-9348-9223-69BA-E89FFE1FF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>
            <a:extLst>
              <a:ext uri="{FF2B5EF4-FFF2-40B4-BE49-F238E27FC236}">
                <a16:creationId xmlns:a16="http://schemas.microsoft.com/office/drawing/2014/main" id="{87B38D15-DABA-0A1D-6E4A-1D18323E6AA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6">
            <a:extLst>
              <a:ext uri="{FF2B5EF4-FFF2-40B4-BE49-F238E27FC236}">
                <a16:creationId xmlns:a16="http://schemas.microsoft.com/office/drawing/2014/main" id="{00C3DA49-EE2D-A583-5943-F94B73F723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8" y="66018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B300"/>
              </a:buClr>
              <a:buSzPts val="5600"/>
              <a:buFont typeface="Arial"/>
              <a:buNone/>
            </a:pPr>
            <a:r>
              <a:rPr lang="en" sz="6600" dirty="0">
                <a:solidFill>
                  <a:srgbClr val="F1B300"/>
                </a:solidFill>
              </a:rPr>
              <a:t>Research Question</a:t>
            </a:r>
            <a:endParaRPr sz="5400" dirty="0"/>
          </a:p>
        </p:txBody>
      </p:sp>
      <p:sp>
        <p:nvSpPr>
          <p:cNvPr id="139" name="Google Shape;139;p26">
            <a:extLst>
              <a:ext uri="{FF2B5EF4-FFF2-40B4-BE49-F238E27FC236}">
                <a16:creationId xmlns:a16="http://schemas.microsoft.com/office/drawing/2014/main" id="{2448EABF-03F4-5337-CAA5-19D9F9F25BE7}"/>
              </a:ext>
            </a:extLst>
          </p:cNvPr>
          <p:cNvSpPr/>
          <p:nvPr/>
        </p:nvSpPr>
        <p:spPr>
          <a:xfrm>
            <a:off x="0" y="4438859"/>
            <a:ext cx="9144000" cy="704700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26">
            <a:extLst>
              <a:ext uri="{FF2B5EF4-FFF2-40B4-BE49-F238E27FC236}">
                <a16:creationId xmlns:a16="http://schemas.microsoft.com/office/drawing/2014/main" id="{D8F16F03-FD38-535D-610C-F93BC85759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888" y="2571750"/>
            <a:ext cx="7886700" cy="1125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C000"/>
                </a:solidFill>
              </a:rPr>
              <a:t>Can a lightweight and low volume exoskeleton assist in reducing user effort?</a:t>
            </a:r>
            <a:endParaRPr sz="2800" dirty="0">
              <a:solidFill>
                <a:srgbClr val="FFC000"/>
              </a:solidFill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301CC62-E21B-36A2-2361-6ACC02B2C162}"/>
              </a:ext>
            </a:extLst>
          </p:cNvPr>
          <p:cNvSpPr txBox="1">
            <a:spLocks/>
          </p:cNvSpPr>
          <p:nvPr/>
        </p:nvSpPr>
        <p:spPr>
          <a:xfrm>
            <a:off x="8433363" y="4819723"/>
            <a:ext cx="710637" cy="318164"/>
          </a:xfrm>
          <a:prstGeom prst="rect">
            <a:avLst/>
          </a:prstGeom>
        </p:spPr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>
                <a:solidFill>
                  <a:srgbClr val="002060"/>
                </a:solidFill>
              </a:rPr>
              <a:pPr algn="r"/>
              <a:t>6</a:t>
            </a:fld>
            <a:r>
              <a:rPr lang="en" dirty="0">
                <a:solidFill>
                  <a:srgbClr val="002060"/>
                </a:solidFill>
              </a:rPr>
              <a:t> of 16</a:t>
            </a:r>
          </a:p>
        </p:txBody>
      </p:sp>
    </p:spTree>
    <p:extLst>
      <p:ext uri="{BB962C8B-B14F-4D97-AF65-F5344CB8AC3E}">
        <p14:creationId xmlns:p14="http://schemas.microsoft.com/office/powerpoint/2010/main" val="1148326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E1FA3F97-82CB-551B-14C9-97647F0C7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>
            <a:extLst>
              <a:ext uri="{FF2B5EF4-FFF2-40B4-BE49-F238E27FC236}">
                <a16:creationId xmlns:a16="http://schemas.microsoft.com/office/drawing/2014/main" id="{6EE85D37-1E52-2F84-D364-F23D66D9E7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32623"/>
            <a:ext cx="7886700" cy="702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800"/>
              <a:buFont typeface="Arial"/>
              <a:buNone/>
            </a:pPr>
            <a:r>
              <a:rPr lang="en" dirty="0"/>
              <a:t>The Design</a:t>
            </a:r>
            <a:endParaRPr dirty="0"/>
          </a:p>
        </p:txBody>
      </p:sp>
      <p:sp>
        <p:nvSpPr>
          <p:cNvPr id="146" name="Google Shape;146;p27">
            <a:extLst>
              <a:ext uri="{FF2B5EF4-FFF2-40B4-BE49-F238E27FC236}">
                <a16:creationId xmlns:a16="http://schemas.microsoft.com/office/drawing/2014/main" id="{975FFAF9-9B47-88F2-BE25-4ED2AAC5686F}"/>
              </a:ext>
            </a:extLst>
          </p:cNvPr>
          <p:cNvSpPr txBox="1"/>
          <p:nvPr/>
        </p:nvSpPr>
        <p:spPr>
          <a:xfrm>
            <a:off x="924296" y="735525"/>
            <a:ext cx="3742589" cy="416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 lnSpcReduction="20000"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b="1" dirty="0">
                <a:solidFill>
                  <a:srgbClr val="003366"/>
                </a:solidFill>
              </a:rPr>
              <a:t>Elbow (Single Joint) Actuation Focus: </a:t>
            </a:r>
            <a:r>
              <a:rPr lang="en" sz="1800" dirty="0">
                <a:solidFill>
                  <a:srgbClr val="003366"/>
                </a:solidFill>
              </a:rPr>
              <a:t>1 degree of freedom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sz="1800" dirty="0">
              <a:solidFill>
                <a:srgbClr val="003366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sz="1800" b="1" dirty="0">
                <a:solidFill>
                  <a:srgbClr val="003366"/>
                </a:solidFill>
              </a:rPr>
              <a:t>Motor: </a:t>
            </a:r>
            <a:r>
              <a:rPr lang="en" sz="1800" dirty="0">
                <a:solidFill>
                  <a:srgbClr val="003366"/>
                </a:solidFill>
              </a:rPr>
              <a:t>Stepper motor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" sz="1800" b="1" dirty="0">
              <a:solidFill>
                <a:srgbClr val="003366"/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b="1" dirty="0">
                <a:solidFill>
                  <a:srgbClr val="003366"/>
                </a:solidFill>
              </a:rPr>
              <a:t>Cable Driven: </a:t>
            </a:r>
            <a:r>
              <a:rPr lang="en" sz="1800" dirty="0">
                <a:solidFill>
                  <a:srgbClr val="003366"/>
                </a:solidFill>
              </a:rPr>
              <a:t>Bowden cable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" sz="1800" dirty="0">
              <a:solidFill>
                <a:srgbClr val="003366"/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b="1" dirty="0">
                <a:solidFill>
                  <a:srgbClr val="003366"/>
                </a:solidFill>
              </a:rPr>
              <a:t>3D Printed PLA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" sz="1800" b="1" dirty="0">
              <a:solidFill>
                <a:srgbClr val="003366"/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b="1" dirty="0">
                <a:solidFill>
                  <a:srgbClr val="003366"/>
                </a:solidFill>
              </a:rPr>
              <a:t>Lightweight: </a:t>
            </a:r>
            <a:r>
              <a:rPr lang="en" sz="1800" dirty="0">
                <a:solidFill>
                  <a:srgbClr val="003366"/>
                </a:solidFill>
              </a:rPr>
              <a:t>&lt;3 kg 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" sz="1800" dirty="0">
              <a:solidFill>
                <a:srgbClr val="003366"/>
              </a:solidFill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 b="1" dirty="0">
                <a:solidFill>
                  <a:srgbClr val="003366"/>
                </a:solidFill>
              </a:rPr>
              <a:t>Low Volume: </a:t>
            </a:r>
            <a:r>
              <a:rPr lang="en" sz="1800" dirty="0">
                <a:solidFill>
                  <a:srgbClr val="003366"/>
                </a:solidFill>
              </a:rPr>
              <a:t>~1.14 x 10</a:t>
            </a:r>
            <a:r>
              <a:rPr lang="en" sz="1800" baseline="30000" dirty="0">
                <a:solidFill>
                  <a:srgbClr val="003366"/>
                </a:solidFill>
              </a:rPr>
              <a:t>-3</a:t>
            </a:r>
            <a:r>
              <a:rPr lang="en" sz="1800" dirty="0">
                <a:solidFill>
                  <a:srgbClr val="003366"/>
                </a:solidFill>
              </a:rPr>
              <a:t> m</a:t>
            </a:r>
            <a:r>
              <a:rPr lang="en" sz="1800" baseline="30000" dirty="0">
                <a:solidFill>
                  <a:srgbClr val="003366"/>
                </a:solidFill>
              </a:rPr>
              <a:t>3</a:t>
            </a:r>
            <a:endParaRPr sz="1800" dirty="0">
              <a:solidFill>
                <a:srgbClr val="003366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Font typeface="Arial"/>
              <a:buNone/>
            </a:pPr>
            <a:endParaRPr sz="16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Font typeface="Arial"/>
              <a:buNone/>
            </a:pPr>
            <a:endParaRPr sz="1600" dirty="0">
              <a:highlight>
                <a:schemeClr val="accent6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53AFBA-813E-D1CF-CED8-206044833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364" y="1513161"/>
            <a:ext cx="2542863" cy="1789632"/>
          </a:xfrm>
          <a:prstGeom prst="rect">
            <a:avLst/>
          </a:prstGeom>
        </p:spPr>
      </p:pic>
      <p:sp>
        <p:nvSpPr>
          <p:cNvPr id="4" name="Google Shape;146;p27">
            <a:extLst>
              <a:ext uri="{FF2B5EF4-FFF2-40B4-BE49-F238E27FC236}">
                <a16:creationId xmlns:a16="http://schemas.microsoft.com/office/drawing/2014/main" id="{7810F2D9-C8C9-C0A0-2D35-5AD2BC15B038}"/>
              </a:ext>
            </a:extLst>
          </p:cNvPr>
          <p:cNvSpPr txBox="1"/>
          <p:nvPr/>
        </p:nvSpPr>
        <p:spPr>
          <a:xfrm>
            <a:off x="4962531" y="3296898"/>
            <a:ext cx="3664527" cy="37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3366"/>
                </a:solidFill>
              </a:rPr>
              <a:t>Figure 3: CAD (SolidWorks) Model</a:t>
            </a:r>
            <a:endParaRPr sz="15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Font typeface="Arial"/>
              <a:buNone/>
            </a:pPr>
            <a:endParaRPr sz="1600" dirty="0">
              <a:highlight>
                <a:schemeClr val="accent6"/>
              </a:highlight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E533E-A592-EB5C-32B4-EC445ED61EE5}"/>
              </a:ext>
            </a:extLst>
          </p:cNvPr>
          <p:cNvSpPr txBox="1">
            <a:spLocks/>
          </p:cNvSpPr>
          <p:nvPr/>
        </p:nvSpPr>
        <p:spPr>
          <a:xfrm>
            <a:off x="8433363" y="4814946"/>
            <a:ext cx="710637" cy="328554"/>
          </a:xfrm>
          <a:prstGeom prst="rect">
            <a:avLst/>
          </a:prstGeom>
        </p:spPr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>
                <a:solidFill>
                  <a:srgbClr val="002060"/>
                </a:solidFill>
              </a:rPr>
              <a:pPr algn="r"/>
              <a:t>7</a:t>
            </a:fld>
            <a:r>
              <a:rPr lang="en" dirty="0">
                <a:solidFill>
                  <a:srgbClr val="002060"/>
                </a:solidFill>
              </a:rPr>
              <a:t> of 16</a:t>
            </a:r>
          </a:p>
        </p:txBody>
      </p:sp>
    </p:spTree>
    <p:extLst>
      <p:ext uri="{BB962C8B-B14F-4D97-AF65-F5344CB8AC3E}">
        <p14:creationId xmlns:p14="http://schemas.microsoft.com/office/powerpoint/2010/main" val="2321782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C6AC554C-DA00-9B28-93ED-63092C457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>
            <a:extLst>
              <a:ext uri="{FF2B5EF4-FFF2-40B4-BE49-F238E27FC236}">
                <a16:creationId xmlns:a16="http://schemas.microsoft.com/office/drawing/2014/main" id="{CBD82968-48CC-E69D-FB63-2474690BC6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32623"/>
            <a:ext cx="7886700" cy="702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800"/>
              <a:buFont typeface="Arial"/>
              <a:buNone/>
            </a:pPr>
            <a:r>
              <a:rPr lang="en" dirty="0"/>
              <a:t>Experimental Setup</a:t>
            </a:r>
            <a:endParaRPr dirty="0"/>
          </a:p>
        </p:txBody>
      </p:sp>
      <p:sp>
        <p:nvSpPr>
          <p:cNvPr id="146" name="Google Shape;146;p27">
            <a:extLst>
              <a:ext uri="{FF2B5EF4-FFF2-40B4-BE49-F238E27FC236}">
                <a16:creationId xmlns:a16="http://schemas.microsoft.com/office/drawing/2014/main" id="{D5B487C5-0899-9A26-7851-CC3EA0645CCB}"/>
              </a:ext>
            </a:extLst>
          </p:cNvPr>
          <p:cNvSpPr txBox="1"/>
          <p:nvPr/>
        </p:nvSpPr>
        <p:spPr>
          <a:xfrm>
            <a:off x="746060" y="902805"/>
            <a:ext cx="4384964" cy="4022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sz="1800" b="1" dirty="0">
                <a:solidFill>
                  <a:srgbClr val="003366"/>
                </a:solidFill>
              </a:rPr>
              <a:t>Controller: </a:t>
            </a:r>
            <a:r>
              <a:rPr lang="en" sz="1800" dirty="0">
                <a:solidFill>
                  <a:srgbClr val="003366"/>
                </a:solidFill>
              </a:rPr>
              <a:t>Manual control with Arduino Uno using 2 buttons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sz="1800" b="1" dirty="0">
                <a:solidFill>
                  <a:srgbClr val="003366"/>
                </a:solidFill>
              </a:rPr>
              <a:t>Power Delivery: </a:t>
            </a:r>
            <a:r>
              <a:rPr lang="en" sz="1800" dirty="0">
                <a:solidFill>
                  <a:srgbClr val="003366"/>
                </a:solidFill>
              </a:rPr>
              <a:t>Workbench power supply (24V @ 2.3A)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3366"/>
                </a:solidFill>
              </a:rPr>
              <a:t>Experiments Ran:</a:t>
            </a:r>
          </a:p>
          <a:p>
            <a:pPr marL="342900" lvl="1" indent="-342900">
              <a:lnSpc>
                <a:spcPct val="150000"/>
              </a:lnSpc>
              <a:buAutoNum type="arabicParenR"/>
            </a:pPr>
            <a:r>
              <a:rPr lang="en-US" sz="1800" dirty="0">
                <a:solidFill>
                  <a:srgbClr val="003366"/>
                </a:solidFill>
              </a:rPr>
              <a:t>Actuation while not worn</a:t>
            </a:r>
          </a:p>
          <a:p>
            <a:pPr marL="342900" lvl="1" indent="-342900">
              <a:lnSpc>
                <a:spcPct val="150000"/>
              </a:lnSpc>
              <a:buAutoNum type="arabicParenR"/>
            </a:pPr>
            <a:r>
              <a:rPr lang="en-US" sz="1800" dirty="0">
                <a:solidFill>
                  <a:srgbClr val="003366"/>
                </a:solidFill>
              </a:rPr>
              <a:t>Actuation while worn</a:t>
            </a:r>
          </a:p>
          <a:p>
            <a:pPr marL="342900" lvl="1" indent="-342900">
              <a:lnSpc>
                <a:spcPct val="150000"/>
              </a:lnSpc>
              <a:buAutoNum type="arabicParenR"/>
            </a:pPr>
            <a:r>
              <a:rPr lang="en-US" sz="1800" dirty="0">
                <a:solidFill>
                  <a:srgbClr val="003366"/>
                </a:solidFill>
              </a:rPr>
              <a:t>Actuation while worn + held mass</a:t>
            </a:r>
            <a:endParaRPr sz="1800" dirty="0">
              <a:solidFill>
                <a:srgbClr val="003366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Font typeface="Arial"/>
              <a:buNone/>
            </a:pPr>
            <a:endParaRPr sz="16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Font typeface="Arial"/>
              <a:buNone/>
            </a:pPr>
            <a:endParaRPr sz="1600" dirty="0">
              <a:highlight>
                <a:schemeClr val="accent6"/>
              </a:highligh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E57ACD-F7BC-D366-D9CA-510CA4F3C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300" y="1474896"/>
            <a:ext cx="3191422" cy="1815436"/>
          </a:xfrm>
          <a:prstGeom prst="rect">
            <a:avLst/>
          </a:prstGeom>
        </p:spPr>
      </p:pic>
      <p:sp>
        <p:nvSpPr>
          <p:cNvPr id="5" name="Google Shape;146;p27">
            <a:extLst>
              <a:ext uri="{FF2B5EF4-FFF2-40B4-BE49-F238E27FC236}">
                <a16:creationId xmlns:a16="http://schemas.microsoft.com/office/drawing/2014/main" id="{DFCB32E9-1CB0-305E-2BB4-8174238372B2}"/>
              </a:ext>
            </a:extLst>
          </p:cNvPr>
          <p:cNvSpPr txBox="1"/>
          <p:nvPr/>
        </p:nvSpPr>
        <p:spPr>
          <a:xfrm>
            <a:off x="5012748" y="3258633"/>
            <a:ext cx="3664527" cy="377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R="0"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3366"/>
                </a:solidFill>
              </a:rPr>
              <a:t>Figure 4: Experiment Wiring Diagram</a:t>
            </a:r>
            <a:endParaRPr sz="15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900"/>
              <a:buFont typeface="Arial"/>
              <a:buNone/>
            </a:pPr>
            <a:endParaRPr sz="1600" dirty="0">
              <a:highlight>
                <a:schemeClr val="accent6"/>
              </a:highlight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563C2-01F8-EC6F-97AA-D64CEA20E947}"/>
              </a:ext>
            </a:extLst>
          </p:cNvPr>
          <p:cNvSpPr txBox="1">
            <a:spLocks/>
          </p:cNvSpPr>
          <p:nvPr/>
        </p:nvSpPr>
        <p:spPr>
          <a:xfrm>
            <a:off x="8440722" y="4814946"/>
            <a:ext cx="710637" cy="328554"/>
          </a:xfrm>
          <a:prstGeom prst="rect">
            <a:avLst/>
          </a:prstGeom>
        </p:spPr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>
                <a:solidFill>
                  <a:srgbClr val="002060"/>
                </a:solidFill>
              </a:rPr>
              <a:pPr algn="r"/>
              <a:t>8</a:t>
            </a:fld>
            <a:r>
              <a:rPr lang="en" dirty="0">
                <a:solidFill>
                  <a:srgbClr val="002060"/>
                </a:solidFill>
              </a:rPr>
              <a:t> of 16</a:t>
            </a:r>
          </a:p>
        </p:txBody>
      </p:sp>
    </p:spTree>
    <p:extLst>
      <p:ext uri="{BB962C8B-B14F-4D97-AF65-F5344CB8AC3E}">
        <p14:creationId xmlns:p14="http://schemas.microsoft.com/office/powerpoint/2010/main" val="1995583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>
          <a:extLst>
            <a:ext uri="{FF2B5EF4-FFF2-40B4-BE49-F238E27FC236}">
              <a16:creationId xmlns:a16="http://schemas.microsoft.com/office/drawing/2014/main" id="{A8418164-CBDC-2C9C-A291-B6829EEE8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>
            <a:extLst>
              <a:ext uri="{FF2B5EF4-FFF2-40B4-BE49-F238E27FC236}">
                <a16:creationId xmlns:a16="http://schemas.microsoft.com/office/drawing/2014/main" id="{62617034-774E-C83E-4642-AA426C5F8EF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6">
            <a:extLst>
              <a:ext uri="{FF2B5EF4-FFF2-40B4-BE49-F238E27FC236}">
                <a16:creationId xmlns:a16="http://schemas.microsoft.com/office/drawing/2014/main" id="{684E6AB3-811D-6FC0-FFB7-755374218E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1B300"/>
              </a:buClr>
              <a:buSzPts val="5600"/>
              <a:buFont typeface="Arial"/>
              <a:buNone/>
            </a:pPr>
            <a:r>
              <a:rPr lang="en" sz="5600" dirty="0">
                <a:solidFill>
                  <a:srgbClr val="F1B300"/>
                </a:solidFill>
              </a:rPr>
              <a:t>Testing and Results</a:t>
            </a:r>
            <a:endParaRPr dirty="0"/>
          </a:p>
        </p:txBody>
      </p:sp>
      <p:sp>
        <p:nvSpPr>
          <p:cNvPr id="139" name="Google Shape;139;p26">
            <a:extLst>
              <a:ext uri="{FF2B5EF4-FFF2-40B4-BE49-F238E27FC236}">
                <a16:creationId xmlns:a16="http://schemas.microsoft.com/office/drawing/2014/main" id="{2B048B1F-F517-AC5E-7431-F83100388CBF}"/>
              </a:ext>
            </a:extLst>
          </p:cNvPr>
          <p:cNvSpPr/>
          <p:nvPr/>
        </p:nvSpPr>
        <p:spPr>
          <a:xfrm>
            <a:off x="0" y="4438859"/>
            <a:ext cx="9144000" cy="704700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35CD164-CEDB-64EB-36E3-9ABACE5EC0AB}"/>
              </a:ext>
            </a:extLst>
          </p:cNvPr>
          <p:cNvSpPr txBox="1">
            <a:spLocks/>
          </p:cNvSpPr>
          <p:nvPr/>
        </p:nvSpPr>
        <p:spPr>
          <a:xfrm>
            <a:off x="8433363" y="4818026"/>
            <a:ext cx="710637" cy="325504"/>
          </a:xfrm>
          <a:prstGeom prst="rect">
            <a:avLst/>
          </a:prstGeom>
        </p:spPr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" smtClean="0">
                <a:solidFill>
                  <a:srgbClr val="002060"/>
                </a:solidFill>
              </a:rPr>
              <a:pPr algn="r"/>
              <a:t>9</a:t>
            </a:fld>
            <a:r>
              <a:rPr lang="en" dirty="0">
                <a:solidFill>
                  <a:srgbClr val="002060"/>
                </a:solidFill>
              </a:rPr>
              <a:t> of 16</a:t>
            </a:r>
          </a:p>
        </p:txBody>
      </p:sp>
    </p:spTree>
    <p:extLst>
      <p:ext uri="{BB962C8B-B14F-4D97-AF65-F5344CB8AC3E}">
        <p14:creationId xmlns:p14="http://schemas.microsoft.com/office/powerpoint/2010/main" val="167295024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41b7ff091aec529c3daf81507e8b0ec8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3353ca290599b369a1ae03541399586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8b13da-f81b-454a-95eb-607e33c0c50f" xsi:nil="true"/>
    <lcf76f155ced4ddcb4097134ff3c332f xmlns="18db2308-d939-430a-b691-238a8dea59b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026E062-2710-44C2-B5C6-2445556E0E75}"/>
</file>

<file path=customXml/itemProps2.xml><?xml version="1.0" encoding="utf-8"?>
<ds:datastoreItem xmlns:ds="http://schemas.openxmlformats.org/officeDocument/2006/customXml" ds:itemID="{8163BED6-50F3-488A-9459-060489897D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44537C-1724-451E-9538-48AA74C22C21}">
  <ds:schemaRefs>
    <ds:schemaRef ds:uri="http://schemas.microsoft.com/office/2006/metadata/properties"/>
    <ds:schemaRef ds:uri="http://schemas.microsoft.com/office/infopath/2007/PartnerControls"/>
    <ds:schemaRef ds:uri="f2daf3b8-a0b3-40e6-964f-eafa195af4b9"/>
    <ds:schemaRef ds:uri="0147db17-1671-420f-86c2-b34b32f0a7bc"/>
  </ds:schemaRefs>
</ds:datastoreItem>
</file>

<file path=docMetadata/LabelInfo.xml><?xml version="1.0" encoding="utf-8"?>
<clbl:labelList xmlns:clbl="http://schemas.microsoft.com/office/2020/mipLabelMetadata">
  <clbl:label id="{27d49e9f-89e1-4aa0-99a3-d35b57b2ba03}" enabled="0" method="" siteId="{27d49e9f-89e1-4aa0-99a3-d35b57b2ba0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737</Words>
  <Application>Microsoft Office PowerPoint</Application>
  <PresentationFormat>On-screen Show (16:9)</PresentationFormat>
  <Paragraphs>129</Paragraphs>
  <Slides>16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Simple Light</vt:lpstr>
      <vt:lpstr>Office Theme</vt:lpstr>
      <vt:lpstr>Development of an Assistive Exoskeleton for a Space Suit</vt:lpstr>
      <vt:lpstr>Introduction</vt:lpstr>
      <vt:lpstr>The Extravehicular Activity (EVA) Mission</vt:lpstr>
      <vt:lpstr>Problem Definition</vt:lpstr>
      <vt:lpstr>Power Exoskeleton Challenges</vt:lpstr>
      <vt:lpstr>Research Question</vt:lpstr>
      <vt:lpstr>The Design</vt:lpstr>
      <vt:lpstr>Experimental Setup</vt:lpstr>
      <vt:lpstr>Testing and Results</vt:lpstr>
      <vt:lpstr>Experiment: Actuation While Not Worn</vt:lpstr>
      <vt:lpstr>Experiment: Actuation While Worn</vt:lpstr>
      <vt:lpstr>Experiment: Actuation While Worn + Held Mass</vt:lpstr>
      <vt:lpstr>Results</vt:lpstr>
      <vt:lpstr>Future Considerations</vt:lpstr>
      <vt:lpstr>Future Work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Dominique Belasquez</dc:creator>
  <cp:lastModifiedBy>Dom Belasquez</cp:lastModifiedBy>
  <cp:revision>2</cp:revision>
  <dcterms:modified xsi:type="dcterms:W3CDTF">2025-04-03T14:30:28Z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  <property fmtid="{D5CDD505-2E9C-101B-9397-08002B2CF9AE}" pid="3" name="MediaServiceImageTags">
    <vt:lpwstr/>
  </property>
</Properties>
</file>